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438" r:id="rId5"/>
    <p:sldId id="465" r:id="rId6"/>
    <p:sldId id="468" r:id="rId7"/>
    <p:sldId id="484" r:id="rId8"/>
    <p:sldId id="485" r:id="rId9"/>
    <p:sldId id="483" r:id="rId10"/>
    <p:sldId id="469" r:id="rId11"/>
    <p:sldId id="455" r:id="rId12"/>
    <p:sldId id="476" r:id="rId13"/>
    <p:sldId id="470" r:id="rId14"/>
    <p:sldId id="486" r:id="rId15"/>
    <p:sldId id="453" r:id="rId16"/>
    <p:sldId id="480" r:id="rId17"/>
    <p:sldId id="478" r:id="rId18"/>
    <p:sldId id="481" r:id="rId19"/>
    <p:sldId id="487" r:id="rId20"/>
    <p:sldId id="475" r:id="rId21"/>
    <p:sldId id="489" r:id="rId22"/>
    <p:sldId id="488" r:id="rId23"/>
    <p:sldId id="490" r:id="rId24"/>
    <p:sldId id="491" r:id="rId25"/>
    <p:sldId id="492" r:id="rId26"/>
    <p:sldId id="493" r:id="rId27"/>
    <p:sldId id="43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438"/>
            <p14:sldId id="465"/>
            <p14:sldId id="468"/>
            <p14:sldId id="484"/>
            <p14:sldId id="485"/>
            <p14:sldId id="483"/>
            <p14:sldId id="469"/>
            <p14:sldId id="455"/>
            <p14:sldId id="476"/>
            <p14:sldId id="470"/>
            <p14:sldId id="486"/>
            <p14:sldId id="453"/>
            <p14:sldId id="480"/>
            <p14:sldId id="478"/>
            <p14:sldId id="481"/>
            <p14:sldId id="487"/>
            <p14:sldId id="475"/>
            <p14:sldId id="489"/>
            <p14:sldId id="488"/>
            <p14:sldId id="490"/>
            <p14:sldId id="491"/>
            <p14:sldId id="492"/>
            <p14:sldId id="493"/>
            <p14:sldId id="4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 id="2" name="Cynthia J Allison" initials="CJA" lastIdx="24" clrIdx="1">
    <p:extLst>
      <p:ext uri="{19B8F6BF-5375-455C-9EA6-DF929625EA0E}">
        <p15:presenceInfo xmlns:p15="http://schemas.microsoft.com/office/powerpoint/2012/main" userId="S-1-5-21-3639515735-3000443172-754303046-272095" providerId="AD"/>
      </p:ext>
    </p:extLst>
  </p:cmAuthor>
  <p:cmAuthor id="3" name="Joyce L Chavez" initials="JLC" lastIdx="1" clrIdx="2">
    <p:extLst>
      <p:ext uri="{19B8F6BF-5375-455C-9EA6-DF929625EA0E}">
        <p15:presenceInfo xmlns:p15="http://schemas.microsoft.com/office/powerpoint/2012/main" userId="S::JLChavez@health.unm.edu::e29df54d-224c-4d8c-9cb2-fd9defa1c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74" autoAdjust="0"/>
    <p:restoredTop sz="76377" autoAdjust="0"/>
  </p:normalViewPr>
  <p:slideViewPr>
    <p:cSldViewPr snapToGrid="0" snapToObjects="1">
      <p:cViewPr varScale="1">
        <p:scale>
          <a:sx n="164" d="100"/>
          <a:sy n="164" d="100"/>
        </p:scale>
        <p:origin x="4548" y="126"/>
      </p:cViewPr>
      <p:guideLst>
        <p:guide orient="horz" pos="1620"/>
        <p:guide pos="2880"/>
      </p:guideLst>
    </p:cSldViewPr>
  </p:slideViewPr>
  <p:outlineViewPr>
    <p:cViewPr>
      <p:scale>
        <a:sx n="33" d="100"/>
        <a:sy n="33" d="100"/>
      </p:scale>
      <p:origin x="0" y="12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A8CED8-D137-5E4B-8BED-2D596483EE4E}" type="datetimeFigureOut">
              <a:rPr lang="en-US" smtClean="0"/>
              <a:t>6/5/2025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AB075-79BF-6643-95FC-3515D066B03B}" type="slidenum">
              <a:rPr lang="en-US" smtClean="0"/>
              <a:t>‹#›</a:t>
            </a:fld>
            <a:endParaRPr lang="en-US" dirty="0"/>
          </a:p>
        </p:txBody>
      </p:sp>
    </p:spTree>
    <p:extLst>
      <p:ext uri="{BB962C8B-B14F-4D97-AF65-F5344CB8AC3E}">
        <p14:creationId xmlns:p14="http://schemas.microsoft.com/office/powerpoint/2010/main" val="62342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A4CF-354F-B74D-92D0-6B9B6EA3D4D9}" type="datetimeFigureOut">
              <a:rPr lang="en-US" smtClean="0"/>
              <a:t>6/5/2025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5D556-A72A-AD4D-B42C-8C8236EBB931}" type="slidenum">
              <a:rPr lang="en-US" smtClean="0"/>
              <a:t>‹#›</a:t>
            </a:fld>
            <a:endParaRPr lang="en-US" dirty="0"/>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a:t>
            </a:fld>
            <a:endParaRPr lang="en-US" dirty="0"/>
          </a:p>
        </p:txBody>
      </p:sp>
    </p:spTree>
    <p:extLst>
      <p:ext uri="{BB962C8B-B14F-4D97-AF65-F5344CB8AC3E}">
        <p14:creationId xmlns:p14="http://schemas.microsoft.com/office/powerpoint/2010/main" val="322406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10</a:t>
            </a:fld>
            <a:endParaRPr lang="en-US" dirty="0"/>
          </a:p>
        </p:txBody>
      </p:sp>
    </p:spTree>
    <p:extLst>
      <p:ext uri="{BB962C8B-B14F-4D97-AF65-F5344CB8AC3E}">
        <p14:creationId xmlns:p14="http://schemas.microsoft.com/office/powerpoint/2010/main" val="158140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5D556-A72A-AD4D-B42C-8C8236EBB931}" type="slidenum">
              <a:rPr lang="en-US" smtClean="0"/>
              <a:t>11</a:t>
            </a:fld>
            <a:endParaRPr lang="en-US" dirty="0"/>
          </a:p>
        </p:txBody>
      </p:sp>
    </p:spTree>
    <p:extLst>
      <p:ext uri="{BB962C8B-B14F-4D97-AF65-F5344CB8AC3E}">
        <p14:creationId xmlns:p14="http://schemas.microsoft.com/office/powerpoint/2010/main" val="240198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12</a:t>
            </a:fld>
            <a:endParaRPr lang="en-US" dirty="0"/>
          </a:p>
        </p:txBody>
      </p:sp>
    </p:spTree>
    <p:extLst>
      <p:ext uri="{BB962C8B-B14F-4D97-AF65-F5344CB8AC3E}">
        <p14:creationId xmlns:p14="http://schemas.microsoft.com/office/powerpoint/2010/main" val="154373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13</a:t>
            </a:fld>
            <a:endParaRPr lang="en-US" dirty="0"/>
          </a:p>
        </p:txBody>
      </p:sp>
    </p:spTree>
    <p:extLst>
      <p:ext uri="{BB962C8B-B14F-4D97-AF65-F5344CB8AC3E}">
        <p14:creationId xmlns:p14="http://schemas.microsoft.com/office/powerpoint/2010/main" val="239745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14</a:t>
            </a:fld>
            <a:endParaRPr lang="en-US" dirty="0"/>
          </a:p>
        </p:txBody>
      </p:sp>
    </p:spTree>
    <p:extLst>
      <p:ext uri="{BB962C8B-B14F-4D97-AF65-F5344CB8AC3E}">
        <p14:creationId xmlns:p14="http://schemas.microsoft.com/office/powerpoint/2010/main" val="100522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15</a:t>
            </a:fld>
            <a:endParaRPr lang="en-US" dirty="0"/>
          </a:p>
        </p:txBody>
      </p:sp>
    </p:spTree>
    <p:extLst>
      <p:ext uri="{BB962C8B-B14F-4D97-AF65-F5344CB8AC3E}">
        <p14:creationId xmlns:p14="http://schemas.microsoft.com/office/powerpoint/2010/main" val="2407205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16</a:t>
            </a:fld>
            <a:endParaRPr lang="en-US" dirty="0"/>
          </a:p>
        </p:txBody>
      </p:sp>
    </p:spTree>
    <p:extLst>
      <p:ext uri="{BB962C8B-B14F-4D97-AF65-F5344CB8AC3E}">
        <p14:creationId xmlns:p14="http://schemas.microsoft.com/office/powerpoint/2010/main" val="124672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19</a:t>
            </a:fld>
            <a:endParaRPr lang="en-US" dirty="0"/>
          </a:p>
        </p:txBody>
      </p:sp>
    </p:spTree>
    <p:extLst>
      <p:ext uri="{BB962C8B-B14F-4D97-AF65-F5344CB8AC3E}">
        <p14:creationId xmlns:p14="http://schemas.microsoft.com/office/powerpoint/2010/main" val="139889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2</a:t>
            </a:fld>
            <a:endParaRPr lang="en-US" dirty="0"/>
          </a:p>
        </p:txBody>
      </p:sp>
    </p:spTree>
    <p:extLst>
      <p:ext uri="{BB962C8B-B14F-4D97-AF65-F5344CB8AC3E}">
        <p14:creationId xmlns:p14="http://schemas.microsoft.com/office/powerpoint/2010/main" val="339271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a:t>
            </a:fld>
            <a:endParaRPr lang="en-US" dirty="0"/>
          </a:p>
        </p:txBody>
      </p:sp>
    </p:spTree>
    <p:extLst>
      <p:ext uri="{BB962C8B-B14F-4D97-AF65-F5344CB8AC3E}">
        <p14:creationId xmlns:p14="http://schemas.microsoft.com/office/powerpoint/2010/main" val="314517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4</a:t>
            </a:fld>
            <a:endParaRPr lang="en-US" dirty="0"/>
          </a:p>
        </p:txBody>
      </p:sp>
    </p:spTree>
    <p:extLst>
      <p:ext uri="{BB962C8B-B14F-4D97-AF65-F5344CB8AC3E}">
        <p14:creationId xmlns:p14="http://schemas.microsoft.com/office/powerpoint/2010/main" val="4214507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5</a:t>
            </a:fld>
            <a:endParaRPr lang="en-US" dirty="0"/>
          </a:p>
        </p:txBody>
      </p:sp>
    </p:spTree>
    <p:extLst>
      <p:ext uri="{BB962C8B-B14F-4D97-AF65-F5344CB8AC3E}">
        <p14:creationId xmlns:p14="http://schemas.microsoft.com/office/powerpoint/2010/main" val="387222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6</a:t>
            </a:fld>
            <a:endParaRPr lang="en-US" dirty="0"/>
          </a:p>
        </p:txBody>
      </p:sp>
    </p:spTree>
    <p:extLst>
      <p:ext uri="{BB962C8B-B14F-4D97-AF65-F5344CB8AC3E}">
        <p14:creationId xmlns:p14="http://schemas.microsoft.com/office/powerpoint/2010/main" val="103057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7</a:t>
            </a:fld>
            <a:endParaRPr lang="en-US" dirty="0"/>
          </a:p>
        </p:txBody>
      </p:sp>
    </p:spTree>
    <p:extLst>
      <p:ext uri="{BB962C8B-B14F-4D97-AF65-F5344CB8AC3E}">
        <p14:creationId xmlns:p14="http://schemas.microsoft.com/office/powerpoint/2010/main" val="44675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8</a:t>
            </a:fld>
            <a:endParaRPr lang="en-US" dirty="0"/>
          </a:p>
        </p:txBody>
      </p:sp>
    </p:spTree>
    <p:extLst>
      <p:ext uri="{BB962C8B-B14F-4D97-AF65-F5344CB8AC3E}">
        <p14:creationId xmlns:p14="http://schemas.microsoft.com/office/powerpoint/2010/main" val="1456021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9</a:t>
            </a:fld>
            <a:endParaRPr lang="en-US" dirty="0"/>
          </a:p>
        </p:txBody>
      </p:sp>
    </p:spTree>
    <p:extLst>
      <p:ext uri="{BB962C8B-B14F-4D97-AF65-F5344CB8AC3E}">
        <p14:creationId xmlns:p14="http://schemas.microsoft.com/office/powerpoint/2010/main" val="426794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4631588"/>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1402080"/>
            <a:ext cx="8077200" cy="1747520"/>
          </a:xfrm>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effectLst/>
              </a:defRPr>
            </a:lvl1pPr>
            <a:extLst/>
          </a:lstStyle>
          <a:p>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10" name="Rectangle 9"/>
          <p:cNvSpPr/>
          <p:nvPr/>
        </p:nvSpPr>
        <p:spPr bwMode="invGray">
          <a:xfrm>
            <a:off x="0" y="4615308"/>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1" y="-22860"/>
            <a:ext cx="9144000" cy="516636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204AE4B6-6300-E141-9FCF-C7389737720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sp>
        <p:nvSpPr>
          <p:cNvPr id="9" name="Rectangle 8"/>
          <p:cNvSpPr/>
          <p:nvPr/>
        </p:nvSpPr>
        <p:spPr bwMode="ltGray">
          <a:xfrm>
            <a:off x="0" y="1"/>
            <a:ext cx="9144000" cy="195189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pic>
        <p:nvPicPr>
          <p:cNvPr id="7" name="Picture 6" descr="UNM HS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10" name="Picture 9">
            <a:extLst>
              <a:ext uri="{FF2B5EF4-FFF2-40B4-BE49-F238E27FC236}">
                <a16:creationId xmlns:a16="http://schemas.microsoft.com/office/drawing/2014/main" id="{30FC3266-2293-A345-B9D5-926727784CF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UNM HS2Turq.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3" name="Picture 2">
            <a:extLst>
              <a:ext uri="{FF2B5EF4-FFF2-40B4-BE49-F238E27FC236}">
                <a16:creationId xmlns:a16="http://schemas.microsoft.com/office/drawing/2014/main" id="{0B390F6D-8D02-074D-98D1-0BBD2BD0D8A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1" y="0"/>
            <a:ext cx="9143999" cy="107530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dirty="0"/>
              <a:t>Click to edit Master title style</a:t>
            </a:r>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userDrawn="1"/>
        </p:nvSpPr>
        <p:spPr bwMode="ltGray">
          <a:xfrm>
            <a:off x="0" y="986991"/>
            <a:ext cx="9143999" cy="45719"/>
          </a:xfrm>
          <a:prstGeom prst="rect">
            <a:avLst/>
          </a:prstGeom>
          <a:solidFill>
            <a:srgbClr val="007A86"/>
          </a:solidFill>
          <a:ln w="48000" cap="flat" cmpd="thickThin" algn="ctr">
            <a:solidFill>
              <a:srgbClr val="BA0C2F"/>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12" name="Picture 11" descr="UNM HS2Turq.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13" name="Picture 12">
            <a:extLst>
              <a:ext uri="{FF2B5EF4-FFF2-40B4-BE49-F238E27FC236}">
                <a16:creationId xmlns:a16="http://schemas.microsoft.com/office/drawing/2014/main" id="{60CFC06D-54FE-5B4E-BEE5-14E925CBC53A}"/>
              </a:ext>
            </a:extLst>
          </p:cNvPr>
          <p:cNvPicPr>
            <a:picLocks noChangeAspect="1"/>
          </p:cNvPicPr>
          <p:nvPr userDrawn="1"/>
        </p:nvPicPr>
        <p:blipFill>
          <a:blip r:embed="rId12"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rtl="0" eaLnBrk="1" latinLnBrk="0" hangingPunct="1">
        <a:spcBef>
          <a:spcPct val="0"/>
        </a:spcBef>
        <a:buNone/>
        <a:defRPr kumimoji="0" sz="3400" b="1" i="0" kern="1200" spc="0">
          <a:solidFill>
            <a:schemeClr val="bg1"/>
          </a:solidFill>
          <a:effectLst/>
          <a:latin typeface="Arial Black" charset="0"/>
          <a:ea typeface="Arial Black" charset="0"/>
          <a:cs typeface="Arial Black"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Arial" charset="0"/>
          <a:ea typeface="Arial" charset="0"/>
          <a:cs typeface="Arial"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Arial" charset="0"/>
          <a:ea typeface="Arial" charset="0"/>
          <a:cs typeface="Arial"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Arial" charset="0"/>
          <a:ea typeface="Arial" charset="0"/>
          <a:cs typeface="Arial"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Arial" charset="0"/>
          <a:ea typeface="Arial" charset="0"/>
          <a:cs typeface="Arial"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Arial" charset="0"/>
          <a:ea typeface="Arial" charset="0"/>
          <a:cs typeface="Arial"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C3D1-1982-4E7D-9506-42991C9FFDEA}"/>
              </a:ext>
            </a:extLst>
          </p:cNvPr>
          <p:cNvSpPr>
            <a:spLocks noGrp="1"/>
          </p:cNvSpPr>
          <p:nvPr>
            <p:ph type="ctrTitle"/>
          </p:nvPr>
        </p:nvSpPr>
        <p:spPr>
          <a:xfrm>
            <a:off x="533400" y="1924651"/>
            <a:ext cx="8077200" cy="1987951"/>
          </a:xfrm>
        </p:spPr>
        <p:txBody>
          <a:bodyPr>
            <a:normAutofit/>
          </a:bodyPr>
          <a:lstStyle/>
          <a:p>
            <a:pPr algn="ctr"/>
            <a:br>
              <a:rPr lang="en-US" sz="4000" dirty="0"/>
            </a:br>
            <a:r>
              <a:rPr lang="en-US" sz="4000" dirty="0"/>
              <a:t>Key Dates &amp; Information </a:t>
            </a:r>
            <a:br>
              <a:rPr lang="en-US" sz="4000" dirty="0"/>
            </a:br>
            <a:r>
              <a:rPr lang="en-US" sz="4000" dirty="0"/>
              <a:t>for FY25 Year End Close</a:t>
            </a:r>
          </a:p>
        </p:txBody>
      </p:sp>
      <p:sp>
        <p:nvSpPr>
          <p:cNvPr id="3" name="Subtitle 2">
            <a:extLst>
              <a:ext uri="{FF2B5EF4-FFF2-40B4-BE49-F238E27FC236}">
                <a16:creationId xmlns:a16="http://schemas.microsoft.com/office/drawing/2014/main" id="{068A76C6-A03E-4981-95AA-F4FC34236D1B}"/>
              </a:ext>
            </a:extLst>
          </p:cNvPr>
          <p:cNvSpPr>
            <a:spLocks noGrp="1"/>
          </p:cNvSpPr>
          <p:nvPr>
            <p:ph type="subTitle" idx="1"/>
          </p:nvPr>
        </p:nvSpPr>
        <p:spPr>
          <a:xfrm>
            <a:off x="533400" y="98592"/>
            <a:ext cx="8077200" cy="1747520"/>
          </a:xfrm>
        </p:spPr>
        <p:txBody>
          <a:bodyPr>
            <a:normAutofit/>
          </a:bodyPr>
          <a:lstStyle/>
          <a:p>
            <a:r>
              <a:rPr lang="en-US" dirty="0"/>
              <a:t>Presented by:</a:t>
            </a:r>
          </a:p>
          <a:p>
            <a:r>
              <a:rPr lang="en-US" dirty="0"/>
              <a:t>Joyce Chavez, Associate Controller</a:t>
            </a:r>
          </a:p>
          <a:p>
            <a:r>
              <a:rPr lang="en-US" dirty="0"/>
              <a:t>HSC Unrestricted Accounting</a:t>
            </a:r>
          </a:p>
          <a:p>
            <a:r>
              <a:rPr lang="en-US" dirty="0"/>
              <a:t>June 5, 2025</a:t>
            </a:r>
          </a:p>
          <a:p>
            <a:endParaRPr lang="en-US" dirty="0"/>
          </a:p>
        </p:txBody>
      </p:sp>
    </p:spTree>
    <p:extLst>
      <p:ext uri="{BB962C8B-B14F-4D97-AF65-F5344CB8AC3E}">
        <p14:creationId xmlns:p14="http://schemas.microsoft.com/office/powerpoint/2010/main" val="173708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LoboMart Deadlines</a:t>
            </a:r>
          </a:p>
        </p:txBody>
      </p:sp>
      <p:sp>
        <p:nvSpPr>
          <p:cNvPr id="3" name="TextBox 2"/>
          <p:cNvSpPr txBox="1"/>
          <p:nvPr/>
        </p:nvSpPr>
        <p:spPr>
          <a:xfrm>
            <a:off x="377133" y="1847679"/>
            <a:ext cx="8487898" cy="2677656"/>
          </a:xfrm>
          <a:prstGeom prst="rect">
            <a:avLst/>
          </a:prstGeom>
          <a:noFill/>
        </p:spPr>
        <p:txBody>
          <a:bodyPr wrap="square" rtlCol="0">
            <a:spAutoFit/>
          </a:bodyPr>
          <a:lstStyle/>
          <a:p>
            <a:pPr marL="457200" indent="-457200">
              <a:buClr>
                <a:srgbClr val="006666"/>
              </a:buClr>
              <a:buFont typeface="Wingdings" panose="05000000000000000000" pitchFamily="2" charset="2"/>
              <a:buChar char="Ø"/>
            </a:pPr>
            <a:r>
              <a:rPr lang="en-US" sz="2800" dirty="0">
                <a:latin typeface="+mj-lt"/>
              </a:rPr>
              <a:t>LoboMart Requisitions for FY25 for $5,000 or less must be completed and approved by departments by </a:t>
            </a:r>
            <a:r>
              <a:rPr lang="en-US" sz="2800" b="1" dirty="0">
                <a:latin typeface="+mj-lt"/>
              </a:rPr>
              <a:t>June 6</a:t>
            </a:r>
            <a:r>
              <a:rPr lang="en-US" sz="2800" dirty="0">
                <a:latin typeface="+mj-lt"/>
              </a:rPr>
              <a:t>.</a:t>
            </a:r>
          </a:p>
          <a:p>
            <a:pPr>
              <a:buClr>
                <a:srgbClr val="006666"/>
              </a:buClr>
            </a:pPr>
            <a:endParaRPr lang="en-US" sz="2800" dirty="0">
              <a:latin typeface="+mj-lt"/>
            </a:endParaRPr>
          </a:p>
          <a:p>
            <a:pPr marL="457200" indent="-457200">
              <a:buClr>
                <a:srgbClr val="006666"/>
              </a:buClr>
              <a:buFont typeface="Wingdings" panose="05000000000000000000" pitchFamily="2" charset="2"/>
              <a:buChar char="Ø"/>
            </a:pPr>
            <a:r>
              <a:rPr lang="en-US" sz="2800" dirty="0">
                <a:latin typeface="+mj-lt"/>
              </a:rPr>
              <a:t>FY26 LoboMart Requisitions can be created at this time.</a:t>
            </a:r>
          </a:p>
        </p:txBody>
      </p:sp>
    </p:spTree>
    <p:extLst>
      <p:ext uri="{BB962C8B-B14F-4D97-AF65-F5344CB8AC3E}">
        <p14:creationId xmlns:p14="http://schemas.microsoft.com/office/powerpoint/2010/main" val="266991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NSAR Billing Deadlines</a:t>
            </a:r>
          </a:p>
        </p:txBody>
      </p:sp>
      <p:sp>
        <p:nvSpPr>
          <p:cNvPr id="3" name="TextBox 2"/>
          <p:cNvSpPr txBox="1"/>
          <p:nvPr/>
        </p:nvSpPr>
        <p:spPr>
          <a:xfrm>
            <a:off x="249000" y="1329325"/>
            <a:ext cx="8487898" cy="3108543"/>
          </a:xfrm>
          <a:prstGeom prst="rect">
            <a:avLst/>
          </a:prstGeom>
          <a:noFill/>
        </p:spPr>
        <p:txBody>
          <a:bodyPr wrap="square" rtlCol="0">
            <a:spAutoFit/>
          </a:bodyPr>
          <a:lstStyle/>
          <a:p>
            <a:pPr marL="457200" indent="-457200">
              <a:buClr>
                <a:srgbClr val="006666"/>
              </a:buClr>
              <a:buFont typeface="Wingdings" panose="05000000000000000000" pitchFamily="2" charset="2"/>
              <a:buChar char="Ø"/>
            </a:pPr>
            <a:r>
              <a:rPr lang="en-US" sz="2800" dirty="0">
                <a:latin typeface="+mj-lt"/>
              </a:rPr>
              <a:t>All invoicing for FY25 must be entered by </a:t>
            </a:r>
            <a:r>
              <a:rPr lang="en-US" sz="2800" b="1" dirty="0">
                <a:latin typeface="+mj-lt"/>
              </a:rPr>
              <a:t>noon June 30.</a:t>
            </a:r>
          </a:p>
          <a:p>
            <a:pPr marL="457200" indent="-457200">
              <a:buClr>
                <a:srgbClr val="006666"/>
              </a:buClr>
              <a:buFont typeface="Wingdings" panose="05000000000000000000" pitchFamily="2" charset="2"/>
              <a:buChar char="v"/>
            </a:pPr>
            <a:endParaRPr lang="en-US" sz="2800" b="1" dirty="0">
              <a:latin typeface="+mj-lt"/>
            </a:endParaRPr>
          </a:p>
          <a:p>
            <a:pPr marL="457200" indent="-457200">
              <a:buClr>
                <a:srgbClr val="006666"/>
              </a:buClr>
              <a:buFont typeface="Wingdings" panose="05000000000000000000" pitchFamily="2" charset="2"/>
              <a:buChar char="Ø"/>
            </a:pPr>
            <a:r>
              <a:rPr lang="en-US" sz="2800" dirty="0">
                <a:latin typeface="+mj-lt"/>
              </a:rPr>
              <a:t>NSAR backup must be emailed to HSC Unrestricted Accounting by </a:t>
            </a:r>
            <a:r>
              <a:rPr lang="en-US" sz="2800" b="1" dirty="0">
                <a:latin typeface="+mj-lt"/>
              </a:rPr>
              <a:t>noon June 30.</a:t>
            </a:r>
          </a:p>
          <a:p>
            <a:pPr>
              <a:buClr>
                <a:srgbClr val="006666"/>
              </a:buClr>
            </a:pPr>
            <a:endParaRPr lang="en-US" sz="2800" b="1" dirty="0">
              <a:latin typeface="+mj-lt"/>
            </a:endParaRPr>
          </a:p>
          <a:p>
            <a:pPr marL="457200" indent="-457200">
              <a:buClr>
                <a:srgbClr val="006666"/>
              </a:buClr>
              <a:buFont typeface="Wingdings" panose="05000000000000000000" pitchFamily="2" charset="2"/>
              <a:buChar char="Ø"/>
            </a:pPr>
            <a:r>
              <a:rPr lang="en-US" sz="2800" dirty="0">
                <a:latin typeface="+mj-lt"/>
              </a:rPr>
              <a:t>Ensure that NSAR users close their sessions</a:t>
            </a:r>
          </a:p>
        </p:txBody>
      </p:sp>
    </p:spTree>
    <p:extLst>
      <p:ext uri="{BB962C8B-B14F-4D97-AF65-F5344CB8AC3E}">
        <p14:creationId xmlns:p14="http://schemas.microsoft.com/office/powerpoint/2010/main" val="19536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775E-3BBF-4844-8531-836E66655CE9}"/>
              </a:ext>
            </a:extLst>
          </p:cNvPr>
          <p:cNvSpPr>
            <a:spLocks noGrp="1"/>
          </p:cNvSpPr>
          <p:nvPr>
            <p:ph type="title"/>
          </p:nvPr>
        </p:nvSpPr>
        <p:spPr/>
        <p:txBody>
          <a:bodyPr/>
          <a:lstStyle/>
          <a:p>
            <a:pPr algn="ctr"/>
            <a:r>
              <a:rPr lang="en-US" i="1" dirty="0"/>
              <a:t>Year-End Recap</a:t>
            </a:r>
          </a:p>
        </p:txBody>
      </p:sp>
      <p:sp>
        <p:nvSpPr>
          <p:cNvPr id="5" name="TextBox 4">
            <a:extLst>
              <a:ext uri="{FF2B5EF4-FFF2-40B4-BE49-F238E27FC236}">
                <a16:creationId xmlns:a16="http://schemas.microsoft.com/office/drawing/2014/main" id="{84BB97CA-A025-6645-B105-EDA5128AE520}"/>
              </a:ext>
            </a:extLst>
          </p:cNvPr>
          <p:cNvSpPr txBox="1"/>
          <p:nvPr/>
        </p:nvSpPr>
        <p:spPr>
          <a:xfrm>
            <a:off x="1672736" y="2343039"/>
            <a:ext cx="6167336" cy="1754326"/>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latin typeface="+mj-lt"/>
              </a:rPr>
              <a:t>Important Dates</a:t>
            </a:r>
          </a:p>
          <a:p>
            <a:endParaRPr lang="en-US" sz="3600" b="1" dirty="0">
              <a:latin typeface="+mj-lt"/>
            </a:endParaRPr>
          </a:p>
          <a:p>
            <a:pPr marL="571500" indent="-571500">
              <a:buFont typeface="Wingdings" panose="05000000000000000000" pitchFamily="2" charset="2"/>
              <a:buChar char="Ø"/>
            </a:pPr>
            <a:r>
              <a:rPr lang="en-US" sz="3600" b="1" dirty="0">
                <a:latin typeface="+mj-lt"/>
              </a:rPr>
              <a:t>Helpful Tips</a:t>
            </a:r>
          </a:p>
        </p:txBody>
      </p:sp>
    </p:spTree>
    <p:extLst>
      <p:ext uri="{BB962C8B-B14F-4D97-AF65-F5344CB8AC3E}">
        <p14:creationId xmlns:p14="http://schemas.microsoft.com/office/powerpoint/2010/main" val="9034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B2E6-B3F5-4838-80F9-234048829B8E}"/>
              </a:ext>
            </a:extLst>
          </p:cNvPr>
          <p:cNvSpPr>
            <a:spLocks noGrp="1"/>
          </p:cNvSpPr>
          <p:nvPr>
            <p:ph type="title"/>
          </p:nvPr>
        </p:nvSpPr>
        <p:spPr/>
        <p:txBody>
          <a:bodyPr/>
          <a:lstStyle/>
          <a:p>
            <a:r>
              <a:rPr lang="en-US" dirty="0"/>
              <a:t>Department Deadlines by Date</a:t>
            </a:r>
          </a:p>
        </p:txBody>
      </p:sp>
      <p:graphicFrame>
        <p:nvGraphicFramePr>
          <p:cNvPr id="3" name="Table 2">
            <a:extLst>
              <a:ext uri="{FF2B5EF4-FFF2-40B4-BE49-F238E27FC236}">
                <a16:creationId xmlns:a16="http://schemas.microsoft.com/office/drawing/2014/main" id="{61D39C99-37A3-4113-A487-B227A53DA013}"/>
              </a:ext>
            </a:extLst>
          </p:cNvPr>
          <p:cNvGraphicFramePr>
            <a:graphicFrameLocks noGrp="1"/>
          </p:cNvGraphicFramePr>
          <p:nvPr>
            <p:extLst>
              <p:ext uri="{D42A27DB-BD31-4B8C-83A1-F6EECF244321}">
                <p14:modId xmlns:p14="http://schemas.microsoft.com/office/powerpoint/2010/main" val="2770405494"/>
              </p:ext>
            </p:extLst>
          </p:nvPr>
        </p:nvGraphicFramePr>
        <p:xfrm>
          <a:off x="536713" y="1094950"/>
          <a:ext cx="8070574" cy="3686143"/>
        </p:xfrm>
        <a:graphic>
          <a:graphicData uri="http://schemas.openxmlformats.org/drawingml/2006/table">
            <a:tbl>
              <a:tblPr firstRow="1" bandRow="1">
                <a:tableStyleId>{5C22544A-7EE6-4342-B048-85BDC9FD1C3A}</a:tableStyleId>
              </a:tblPr>
              <a:tblGrid>
                <a:gridCol w="1992190">
                  <a:extLst>
                    <a:ext uri="{9D8B030D-6E8A-4147-A177-3AD203B41FA5}">
                      <a16:colId xmlns:a16="http://schemas.microsoft.com/office/drawing/2014/main" val="1772467903"/>
                    </a:ext>
                  </a:extLst>
                </a:gridCol>
                <a:gridCol w="6078384">
                  <a:extLst>
                    <a:ext uri="{9D8B030D-6E8A-4147-A177-3AD203B41FA5}">
                      <a16:colId xmlns:a16="http://schemas.microsoft.com/office/drawing/2014/main" val="3837522080"/>
                    </a:ext>
                  </a:extLst>
                </a:gridCol>
              </a:tblGrid>
              <a:tr h="353263">
                <a:tc>
                  <a:txBody>
                    <a:bodyPr/>
                    <a:lstStyle/>
                    <a:p>
                      <a:r>
                        <a:rPr lang="en-US" dirty="0"/>
                        <a:t>Deadline</a:t>
                      </a:r>
                    </a:p>
                  </a:txBody>
                  <a:tcPr/>
                </a:tc>
                <a:tc>
                  <a:txBody>
                    <a:bodyPr/>
                    <a:lstStyle/>
                    <a:p>
                      <a:r>
                        <a:rPr lang="en-US" dirty="0"/>
                        <a:t>Transactions</a:t>
                      </a:r>
                    </a:p>
                  </a:txBody>
                  <a:tcPr/>
                </a:tc>
                <a:extLst>
                  <a:ext uri="{0D108BD9-81ED-4DB2-BD59-A6C34878D82A}">
                    <a16:rowId xmlns:a16="http://schemas.microsoft.com/office/drawing/2014/main" val="1783663331"/>
                  </a:ext>
                </a:extLst>
              </a:tr>
              <a:tr h="412355">
                <a:tc>
                  <a:txBody>
                    <a:bodyPr/>
                    <a:lstStyle/>
                    <a:p>
                      <a:r>
                        <a:rPr lang="en-US" dirty="0"/>
                        <a:t>June 6</a:t>
                      </a:r>
                    </a:p>
                  </a:txBody>
                  <a:tcPr/>
                </a:tc>
                <a:tc>
                  <a:txBody>
                    <a:bodyPr/>
                    <a:lstStyle/>
                    <a:p>
                      <a:r>
                        <a:rPr lang="en-US" dirty="0"/>
                        <a:t>All PR ≤ $5,000 approved</a:t>
                      </a:r>
                    </a:p>
                  </a:txBody>
                  <a:tcPr/>
                </a:tc>
                <a:extLst>
                  <a:ext uri="{0D108BD9-81ED-4DB2-BD59-A6C34878D82A}">
                    <a16:rowId xmlns:a16="http://schemas.microsoft.com/office/drawing/2014/main" val="2799256367"/>
                  </a:ext>
                </a:extLst>
              </a:tr>
              <a:tr h="412355">
                <a:tc>
                  <a:txBody>
                    <a:bodyPr/>
                    <a:lstStyle/>
                    <a:p>
                      <a:r>
                        <a:rPr lang="en-US" dirty="0"/>
                        <a:t>June 30</a:t>
                      </a:r>
                    </a:p>
                  </a:txBody>
                  <a:tcPr/>
                </a:tc>
                <a:tc>
                  <a:txBody>
                    <a:bodyPr/>
                    <a:lstStyle/>
                    <a:p>
                      <a:r>
                        <a:rPr lang="en-US" dirty="0"/>
                        <a:t>CR Expense/Invoice submitted</a:t>
                      </a:r>
                    </a:p>
                  </a:txBody>
                  <a:tcPr/>
                </a:tc>
                <a:extLst>
                  <a:ext uri="{0D108BD9-81ED-4DB2-BD59-A6C34878D82A}">
                    <a16:rowId xmlns:a16="http://schemas.microsoft.com/office/drawing/2014/main" val="582280148"/>
                  </a:ext>
                </a:extLst>
              </a:tr>
              <a:tr h="721619">
                <a:tc>
                  <a:txBody>
                    <a:bodyPr/>
                    <a:lstStyle/>
                    <a:p>
                      <a:endParaRPr lang="en-US" dirty="0"/>
                    </a:p>
                  </a:txBody>
                  <a:tcPr/>
                </a:tc>
                <a:tc>
                  <a:txBody>
                    <a:bodyPr/>
                    <a:lstStyle/>
                    <a:p>
                      <a:r>
                        <a:rPr lang="en-US" dirty="0"/>
                        <a:t>NSAR invoicing completed by noon; all backup to Unrestricted Accounting by noon. Ensure to “close session”</a:t>
                      </a:r>
                    </a:p>
                  </a:txBody>
                  <a:tcPr/>
                </a:tc>
                <a:extLst>
                  <a:ext uri="{0D108BD9-81ED-4DB2-BD59-A6C34878D82A}">
                    <a16:rowId xmlns:a16="http://schemas.microsoft.com/office/drawing/2014/main" val="553436047"/>
                  </a:ext>
                </a:extLst>
              </a:tr>
              <a:tr h="72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June 30 by noon</a:t>
                      </a:r>
                    </a:p>
                    <a:p>
                      <a:endParaRPr lang="en-US" dirty="0"/>
                    </a:p>
                  </a:txBody>
                  <a:tcPr/>
                </a:tc>
                <a:tc>
                  <a:txBody>
                    <a:bodyPr/>
                    <a:lstStyle/>
                    <a:p>
                      <a:r>
                        <a:rPr lang="en-US" dirty="0"/>
                        <a:t> Money lists with cash, checks, daily confirmation letters, and petty cash reimbursements due to Bursar </a:t>
                      </a:r>
                    </a:p>
                  </a:txBody>
                  <a:tcPr/>
                </a:tc>
                <a:extLst>
                  <a:ext uri="{0D108BD9-81ED-4DB2-BD59-A6C34878D82A}">
                    <a16:rowId xmlns:a16="http://schemas.microsoft.com/office/drawing/2014/main" val="2101452072"/>
                  </a:ext>
                </a:extLst>
              </a:tr>
              <a:tr h="412355">
                <a:tc>
                  <a:txBody>
                    <a:bodyPr/>
                    <a:lstStyle/>
                    <a:p>
                      <a:r>
                        <a:rPr lang="en-US" dirty="0"/>
                        <a:t>July 1</a:t>
                      </a:r>
                    </a:p>
                  </a:txBody>
                  <a:tcPr/>
                </a:tc>
                <a:tc>
                  <a:txBody>
                    <a:bodyPr/>
                    <a:lstStyle/>
                    <a:p>
                      <a:r>
                        <a:rPr lang="en-US" dirty="0"/>
                        <a:t>Last day to submit vendor invoices to A/P for FY25 payment</a:t>
                      </a:r>
                    </a:p>
                  </a:txBody>
                  <a:tcPr/>
                </a:tc>
                <a:extLst>
                  <a:ext uri="{0D108BD9-81ED-4DB2-BD59-A6C34878D82A}">
                    <a16:rowId xmlns:a16="http://schemas.microsoft.com/office/drawing/2014/main" val="1348783536"/>
                  </a:ext>
                </a:extLst>
              </a:tr>
              <a:tr h="618211">
                <a:tc>
                  <a:txBody>
                    <a:bodyPr/>
                    <a:lstStyle/>
                    <a:p>
                      <a:r>
                        <a:rPr lang="en-US" dirty="0"/>
                        <a:t>July 6</a:t>
                      </a:r>
                    </a:p>
                  </a:txBody>
                  <a:tcPr/>
                </a:tc>
                <a:tc>
                  <a:txBody>
                    <a:bodyPr/>
                    <a:lstStyle/>
                    <a:p>
                      <a:r>
                        <a:rPr lang="en-US" dirty="0"/>
                        <a:t>Submit AND approve Pcard Reports</a:t>
                      </a:r>
                    </a:p>
                    <a:p>
                      <a:endParaRPr lang="en-US" dirty="0"/>
                    </a:p>
                  </a:txBody>
                  <a:tcPr/>
                </a:tc>
                <a:extLst>
                  <a:ext uri="{0D108BD9-81ED-4DB2-BD59-A6C34878D82A}">
                    <a16:rowId xmlns:a16="http://schemas.microsoft.com/office/drawing/2014/main" val="824400856"/>
                  </a:ext>
                </a:extLst>
              </a:tr>
            </a:tbl>
          </a:graphicData>
        </a:graphic>
      </p:graphicFrame>
    </p:spTree>
    <p:extLst>
      <p:ext uri="{BB962C8B-B14F-4D97-AF65-F5344CB8AC3E}">
        <p14:creationId xmlns:p14="http://schemas.microsoft.com/office/powerpoint/2010/main" val="141656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B2E6-B3F5-4838-80F9-234048829B8E}"/>
              </a:ext>
            </a:extLst>
          </p:cNvPr>
          <p:cNvSpPr>
            <a:spLocks noGrp="1"/>
          </p:cNvSpPr>
          <p:nvPr>
            <p:ph type="title"/>
          </p:nvPr>
        </p:nvSpPr>
        <p:spPr/>
        <p:txBody>
          <a:bodyPr/>
          <a:lstStyle/>
          <a:p>
            <a:r>
              <a:rPr lang="en-US" dirty="0"/>
              <a:t>Department Deadlines by Date</a:t>
            </a:r>
          </a:p>
        </p:txBody>
      </p:sp>
      <p:graphicFrame>
        <p:nvGraphicFramePr>
          <p:cNvPr id="3" name="Table 2">
            <a:extLst>
              <a:ext uri="{FF2B5EF4-FFF2-40B4-BE49-F238E27FC236}">
                <a16:creationId xmlns:a16="http://schemas.microsoft.com/office/drawing/2014/main" id="{61D39C99-37A3-4113-A487-B227A53DA013}"/>
              </a:ext>
            </a:extLst>
          </p:cNvPr>
          <p:cNvGraphicFramePr>
            <a:graphicFrameLocks noGrp="1"/>
          </p:cNvGraphicFramePr>
          <p:nvPr>
            <p:extLst>
              <p:ext uri="{D42A27DB-BD31-4B8C-83A1-F6EECF244321}">
                <p14:modId xmlns:p14="http://schemas.microsoft.com/office/powerpoint/2010/main" val="3651878271"/>
              </p:ext>
            </p:extLst>
          </p:nvPr>
        </p:nvGraphicFramePr>
        <p:xfrm>
          <a:off x="450574" y="1409564"/>
          <a:ext cx="8222974" cy="2851216"/>
        </p:xfrm>
        <a:graphic>
          <a:graphicData uri="http://schemas.openxmlformats.org/drawingml/2006/table">
            <a:tbl>
              <a:tblPr firstRow="1" bandRow="1">
                <a:tableStyleId>{5C22544A-7EE6-4342-B048-85BDC9FD1C3A}</a:tableStyleId>
              </a:tblPr>
              <a:tblGrid>
                <a:gridCol w="1679713">
                  <a:extLst>
                    <a:ext uri="{9D8B030D-6E8A-4147-A177-3AD203B41FA5}">
                      <a16:colId xmlns:a16="http://schemas.microsoft.com/office/drawing/2014/main" val="1772467903"/>
                    </a:ext>
                  </a:extLst>
                </a:gridCol>
                <a:gridCol w="6543261">
                  <a:extLst>
                    <a:ext uri="{9D8B030D-6E8A-4147-A177-3AD203B41FA5}">
                      <a16:colId xmlns:a16="http://schemas.microsoft.com/office/drawing/2014/main" val="3837522080"/>
                    </a:ext>
                  </a:extLst>
                </a:gridCol>
              </a:tblGrid>
              <a:tr h="418954">
                <a:tc>
                  <a:txBody>
                    <a:bodyPr/>
                    <a:lstStyle/>
                    <a:p>
                      <a:r>
                        <a:rPr lang="en-US" dirty="0"/>
                        <a:t>Date</a:t>
                      </a:r>
                    </a:p>
                  </a:txBody>
                  <a:tcPr/>
                </a:tc>
                <a:tc>
                  <a:txBody>
                    <a:bodyPr/>
                    <a:lstStyle/>
                    <a:p>
                      <a:r>
                        <a:rPr lang="en-US" dirty="0"/>
                        <a:t>Transactions</a:t>
                      </a:r>
                    </a:p>
                  </a:txBody>
                  <a:tcPr/>
                </a:tc>
                <a:extLst>
                  <a:ext uri="{0D108BD9-81ED-4DB2-BD59-A6C34878D82A}">
                    <a16:rowId xmlns:a16="http://schemas.microsoft.com/office/drawing/2014/main" val="1783663331"/>
                  </a:ext>
                </a:extLst>
              </a:tr>
              <a:tr h="424773">
                <a:tc>
                  <a:txBody>
                    <a:bodyPr/>
                    <a:lstStyle/>
                    <a:p>
                      <a:r>
                        <a:rPr lang="en-US" dirty="0"/>
                        <a:t>July 7</a:t>
                      </a:r>
                    </a:p>
                  </a:txBody>
                  <a:tcPr/>
                </a:tc>
                <a:tc>
                  <a:txBody>
                    <a:bodyPr/>
                    <a:lstStyle/>
                    <a:p>
                      <a:r>
                        <a:rPr lang="en-US" dirty="0"/>
                        <a:t>CR Expense/Invoice reports approved by department</a:t>
                      </a:r>
                    </a:p>
                  </a:txBody>
                  <a:tcPr/>
                </a:tc>
                <a:extLst>
                  <a:ext uri="{0D108BD9-81ED-4DB2-BD59-A6C34878D82A}">
                    <a16:rowId xmlns:a16="http://schemas.microsoft.com/office/drawing/2014/main" val="3849100741"/>
                  </a:ext>
                </a:extLst>
              </a:tr>
              <a:tr h="424773">
                <a:tc>
                  <a:txBody>
                    <a:bodyPr/>
                    <a:lstStyle/>
                    <a:p>
                      <a:endParaRPr lang="en-US" dirty="0"/>
                    </a:p>
                  </a:txBody>
                  <a:tcPr/>
                </a:tc>
                <a:tc>
                  <a:txBody>
                    <a:bodyPr/>
                    <a:lstStyle/>
                    <a:p>
                      <a:r>
                        <a:rPr lang="en-US" dirty="0"/>
                        <a:t>JVs submitted </a:t>
                      </a:r>
                      <a:r>
                        <a:rPr lang="en-US" b="1" dirty="0"/>
                        <a:t>AND </a:t>
                      </a:r>
                      <a:r>
                        <a:rPr lang="en-US" b="0" dirty="0"/>
                        <a:t>approved by department</a:t>
                      </a:r>
                      <a:endParaRPr lang="en-US" b="1" dirty="0"/>
                    </a:p>
                  </a:txBody>
                  <a:tcPr/>
                </a:tc>
                <a:extLst>
                  <a:ext uri="{0D108BD9-81ED-4DB2-BD59-A6C34878D82A}">
                    <a16:rowId xmlns:a16="http://schemas.microsoft.com/office/drawing/2014/main" val="457742811"/>
                  </a:ext>
                </a:extLst>
              </a:tr>
              <a:tr h="424773">
                <a:tc>
                  <a:txBody>
                    <a:bodyPr/>
                    <a:lstStyle/>
                    <a:p>
                      <a:endParaRPr lang="en-US" dirty="0"/>
                    </a:p>
                  </a:txBody>
                  <a:tcPr/>
                </a:tc>
                <a:tc>
                  <a:txBody>
                    <a:bodyPr/>
                    <a:lstStyle/>
                    <a:p>
                      <a:r>
                        <a:rPr lang="en-US" dirty="0"/>
                        <a:t>PHAREDS completed</a:t>
                      </a:r>
                    </a:p>
                  </a:txBody>
                  <a:tcPr/>
                </a:tc>
                <a:extLst>
                  <a:ext uri="{0D108BD9-81ED-4DB2-BD59-A6C34878D82A}">
                    <a16:rowId xmlns:a16="http://schemas.microsoft.com/office/drawing/2014/main" val="2799256367"/>
                  </a:ext>
                </a:extLst>
              </a:tr>
              <a:tr h="424773">
                <a:tc>
                  <a:txBody>
                    <a:bodyPr/>
                    <a:lstStyle/>
                    <a:p>
                      <a:r>
                        <a:rPr lang="en-US" dirty="0"/>
                        <a:t>July 7 – 11</a:t>
                      </a:r>
                    </a:p>
                  </a:txBody>
                  <a:tcPr/>
                </a:tc>
                <a:tc>
                  <a:txBody>
                    <a:bodyPr/>
                    <a:lstStyle/>
                    <a:p>
                      <a:r>
                        <a:rPr lang="en-US" dirty="0"/>
                        <a:t>Submit request for material YE JV to Financial Services or SOM</a:t>
                      </a:r>
                    </a:p>
                  </a:txBody>
                  <a:tcPr/>
                </a:tc>
                <a:extLst>
                  <a:ext uri="{0D108BD9-81ED-4DB2-BD59-A6C34878D82A}">
                    <a16:rowId xmlns:a16="http://schemas.microsoft.com/office/drawing/2014/main" val="553436047"/>
                  </a:ext>
                </a:extLst>
              </a:tr>
              <a:tr h="733170">
                <a:tc>
                  <a:txBody>
                    <a:bodyPr/>
                    <a:lstStyle/>
                    <a:p>
                      <a:r>
                        <a:rPr lang="en-US" dirty="0"/>
                        <a:t>July 7 5:01pm to July 18 8am</a:t>
                      </a:r>
                    </a:p>
                  </a:txBody>
                  <a:tcPr/>
                </a:tc>
                <a:tc>
                  <a:txBody>
                    <a:bodyPr/>
                    <a:lstStyle/>
                    <a:p>
                      <a:r>
                        <a:rPr lang="en-US" dirty="0"/>
                        <a:t>Departments cannot key JVs or PHAREDS</a:t>
                      </a:r>
                    </a:p>
                  </a:txBody>
                  <a:tcPr/>
                </a:tc>
                <a:extLst>
                  <a:ext uri="{0D108BD9-81ED-4DB2-BD59-A6C34878D82A}">
                    <a16:rowId xmlns:a16="http://schemas.microsoft.com/office/drawing/2014/main" val="1587280373"/>
                  </a:ext>
                </a:extLst>
              </a:tr>
            </a:tbl>
          </a:graphicData>
        </a:graphic>
      </p:graphicFrame>
    </p:spTree>
    <p:extLst>
      <p:ext uri="{BB962C8B-B14F-4D97-AF65-F5344CB8AC3E}">
        <p14:creationId xmlns:p14="http://schemas.microsoft.com/office/powerpoint/2010/main" val="73241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B2E6-B3F5-4838-80F9-234048829B8E}"/>
              </a:ext>
            </a:extLst>
          </p:cNvPr>
          <p:cNvSpPr>
            <a:spLocks noGrp="1"/>
          </p:cNvSpPr>
          <p:nvPr>
            <p:ph type="title"/>
          </p:nvPr>
        </p:nvSpPr>
        <p:spPr/>
        <p:txBody>
          <a:bodyPr/>
          <a:lstStyle/>
          <a:p>
            <a:r>
              <a:rPr lang="en-US" dirty="0"/>
              <a:t>Department Deadlines by Date</a:t>
            </a:r>
          </a:p>
        </p:txBody>
      </p:sp>
      <p:graphicFrame>
        <p:nvGraphicFramePr>
          <p:cNvPr id="4" name="Table 3">
            <a:extLst>
              <a:ext uri="{FF2B5EF4-FFF2-40B4-BE49-F238E27FC236}">
                <a16:creationId xmlns:a16="http://schemas.microsoft.com/office/drawing/2014/main" id="{68B76E36-C2CA-4869-8090-D3AEE41B57AB}"/>
              </a:ext>
            </a:extLst>
          </p:cNvPr>
          <p:cNvGraphicFramePr>
            <a:graphicFrameLocks noGrp="1"/>
          </p:cNvGraphicFramePr>
          <p:nvPr>
            <p:extLst>
              <p:ext uri="{D42A27DB-BD31-4B8C-83A1-F6EECF244321}">
                <p14:modId xmlns:p14="http://schemas.microsoft.com/office/powerpoint/2010/main" val="1464589863"/>
              </p:ext>
            </p:extLst>
          </p:nvPr>
        </p:nvGraphicFramePr>
        <p:xfrm>
          <a:off x="884712" y="1117755"/>
          <a:ext cx="6996545" cy="3593401"/>
        </p:xfrm>
        <a:graphic>
          <a:graphicData uri="http://schemas.openxmlformats.org/drawingml/2006/table">
            <a:tbl>
              <a:tblPr firstRow="1" bandRow="1">
                <a:tableStyleId>{5C22544A-7EE6-4342-B048-85BDC9FD1C3A}</a:tableStyleId>
              </a:tblPr>
              <a:tblGrid>
                <a:gridCol w="6996545">
                  <a:extLst>
                    <a:ext uri="{9D8B030D-6E8A-4147-A177-3AD203B41FA5}">
                      <a16:colId xmlns:a16="http://schemas.microsoft.com/office/drawing/2014/main" val="1519895395"/>
                    </a:ext>
                  </a:extLst>
                </a:gridCol>
              </a:tblGrid>
              <a:tr h="870859">
                <a:tc>
                  <a:txBody>
                    <a:bodyPr/>
                    <a:lstStyle/>
                    <a:p>
                      <a:pPr algn="ctr"/>
                      <a:r>
                        <a:rPr lang="en-US" sz="3600" dirty="0">
                          <a:latin typeface="Arial" panose="020B0604020202020204" pitchFamily="34" charset="0"/>
                          <a:cs typeface="Arial" panose="020B0604020202020204" pitchFamily="34" charset="0"/>
                        </a:rPr>
                        <a:t>Other Important Dates</a:t>
                      </a:r>
                    </a:p>
                  </a:txBody>
                  <a:tcPr marT="274320" anchor="ctr"/>
                </a:tc>
                <a:extLst>
                  <a:ext uri="{0D108BD9-81ED-4DB2-BD59-A6C34878D82A}">
                    <a16:rowId xmlns:a16="http://schemas.microsoft.com/office/drawing/2014/main" val="1797276703"/>
                  </a:ext>
                </a:extLst>
              </a:tr>
              <a:tr h="611090">
                <a:tc>
                  <a:txBody>
                    <a:bodyPr/>
                    <a:lstStyle/>
                    <a:p>
                      <a:pPr algn="l"/>
                      <a:r>
                        <a:rPr lang="en-US" sz="2000" dirty="0"/>
                        <a:t>Accounts Payable last day to cut checks for FY25 is 7/10</a:t>
                      </a:r>
                    </a:p>
                  </a:txBody>
                  <a:tcPr anchor="ctr"/>
                </a:tc>
                <a:extLst>
                  <a:ext uri="{0D108BD9-81ED-4DB2-BD59-A6C34878D82A}">
                    <a16:rowId xmlns:a16="http://schemas.microsoft.com/office/drawing/2014/main" val="2853713843"/>
                  </a:ext>
                </a:extLst>
              </a:tr>
              <a:tr h="397234">
                <a:tc>
                  <a:txBody>
                    <a:bodyPr/>
                    <a:lstStyle/>
                    <a:p>
                      <a:pPr algn="ctr"/>
                      <a:r>
                        <a:rPr lang="en-US" dirty="0"/>
                        <a:t>* * * * * *</a:t>
                      </a:r>
                    </a:p>
                  </a:txBody>
                  <a:tcPr anchor="ctr"/>
                </a:tc>
                <a:extLst>
                  <a:ext uri="{0D108BD9-81ED-4DB2-BD59-A6C34878D82A}">
                    <a16:rowId xmlns:a16="http://schemas.microsoft.com/office/drawing/2014/main" val="2282434702"/>
                  </a:ext>
                </a:extLst>
              </a:tr>
              <a:tr h="614185">
                <a:tc>
                  <a:txBody>
                    <a:bodyPr/>
                    <a:lstStyle/>
                    <a:p>
                      <a:pPr algn="l"/>
                      <a:r>
                        <a:rPr lang="en-US" sz="2000" b="0" dirty="0"/>
                        <a:t>Final FY25 MyReports will be available </a:t>
                      </a:r>
                      <a:r>
                        <a:rPr lang="en-US" sz="2000" b="0"/>
                        <a:t>on 7/22</a:t>
                      </a:r>
                      <a:endParaRPr lang="en-US" sz="2000" b="0" dirty="0"/>
                    </a:p>
                  </a:txBody>
                  <a:tcPr anchor="ctr"/>
                </a:tc>
                <a:extLst>
                  <a:ext uri="{0D108BD9-81ED-4DB2-BD59-A6C34878D82A}">
                    <a16:rowId xmlns:a16="http://schemas.microsoft.com/office/drawing/2014/main" val="1007111613"/>
                  </a:ext>
                </a:extLst>
              </a:tr>
              <a:tr h="397234">
                <a:tc>
                  <a:txBody>
                    <a:bodyPr/>
                    <a:lstStyle/>
                    <a:p>
                      <a:pPr algn="ctr"/>
                      <a:r>
                        <a:rPr lang="en-US" sz="2000" b="0" dirty="0"/>
                        <a:t>* * * * * *</a:t>
                      </a:r>
                    </a:p>
                  </a:txBody>
                  <a:tcPr anchor="ctr"/>
                </a:tc>
                <a:extLst>
                  <a:ext uri="{0D108BD9-81ED-4DB2-BD59-A6C34878D82A}">
                    <a16:rowId xmlns:a16="http://schemas.microsoft.com/office/drawing/2014/main" val="4292226124"/>
                  </a:ext>
                </a:extLst>
              </a:tr>
              <a:tr h="702799">
                <a:tc>
                  <a:txBody>
                    <a:bodyPr/>
                    <a:lstStyle/>
                    <a:p>
                      <a:pPr algn="l"/>
                      <a:r>
                        <a:rPr lang="en-US" sz="2000" b="0" dirty="0"/>
                        <a:t>Financial Services Support Center information will email periodic reminders on key dates.</a:t>
                      </a:r>
                      <a:endParaRPr lang="en-US" sz="2000" b="1" dirty="0"/>
                    </a:p>
                  </a:txBody>
                  <a:tcPr anchor="ctr"/>
                </a:tc>
                <a:extLst>
                  <a:ext uri="{0D108BD9-81ED-4DB2-BD59-A6C34878D82A}">
                    <a16:rowId xmlns:a16="http://schemas.microsoft.com/office/drawing/2014/main" val="3939847458"/>
                  </a:ext>
                </a:extLst>
              </a:tr>
            </a:tbl>
          </a:graphicData>
        </a:graphic>
      </p:graphicFrame>
    </p:spTree>
    <p:extLst>
      <p:ext uri="{BB962C8B-B14F-4D97-AF65-F5344CB8AC3E}">
        <p14:creationId xmlns:p14="http://schemas.microsoft.com/office/powerpoint/2010/main" val="65150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Year-end Close Tasks</a:t>
            </a:r>
          </a:p>
        </p:txBody>
      </p:sp>
      <p:sp>
        <p:nvSpPr>
          <p:cNvPr id="3" name="TextBox 2"/>
          <p:cNvSpPr txBox="1"/>
          <p:nvPr/>
        </p:nvSpPr>
        <p:spPr>
          <a:xfrm>
            <a:off x="328051" y="1189544"/>
            <a:ext cx="8487898" cy="9140964"/>
          </a:xfrm>
          <a:prstGeom prst="rect">
            <a:avLst/>
          </a:prstGeom>
          <a:noFill/>
        </p:spPr>
        <p:txBody>
          <a:bodyPr wrap="square" rtlCol="0">
            <a:spAutoFit/>
          </a:bodyPr>
          <a:lstStyle/>
          <a:p>
            <a:pPr marL="457200" indent="-457200">
              <a:buClr>
                <a:srgbClr val="006666"/>
              </a:buClr>
              <a:buFont typeface="Wingdings" panose="05000000000000000000" pitchFamily="2" charset="2"/>
              <a:buChar char="Ø"/>
            </a:pPr>
            <a:r>
              <a:rPr lang="en-US" sz="2800" dirty="0">
                <a:latin typeface="+mj-lt"/>
              </a:rPr>
              <a:t>Different from month end close</a:t>
            </a:r>
          </a:p>
          <a:p>
            <a:pPr marL="457200" indent="-457200">
              <a:buClr>
                <a:srgbClr val="006666"/>
              </a:buClr>
              <a:buFont typeface="Wingdings" panose="05000000000000000000" pitchFamily="2" charset="2"/>
              <a:buChar char="Ø"/>
            </a:pPr>
            <a:r>
              <a:rPr lang="en-US" sz="2800" dirty="0">
                <a:latin typeface="+mj-lt"/>
              </a:rPr>
              <a:t>Accrual Entries</a:t>
            </a:r>
          </a:p>
          <a:p>
            <a:pPr marL="457200" indent="-457200">
              <a:buClr>
                <a:srgbClr val="006666"/>
              </a:buClr>
              <a:buFont typeface="Wingdings" panose="05000000000000000000" pitchFamily="2" charset="2"/>
              <a:buChar char="Ø"/>
            </a:pPr>
            <a:r>
              <a:rPr lang="en-US" sz="2800" dirty="0">
                <a:latin typeface="+mj-lt"/>
              </a:rPr>
              <a:t>Completion of Purchase Orders &amp; Invoices</a:t>
            </a:r>
          </a:p>
          <a:p>
            <a:pPr marL="457200" indent="-457200">
              <a:buClr>
                <a:srgbClr val="006666"/>
              </a:buClr>
              <a:buFont typeface="Wingdings" panose="05000000000000000000" pitchFamily="2" charset="2"/>
              <a:buChar char="Ø"/>
            </a:pPr>
            <a:r>
              <a:rPr lang="en-US" sz="2800" dirty="0">
                <a:latin typeface="+mj-lt"/>
              </a:rPr>
              <a:t>Annual adjustments</a:t>
            </a:r>
          </a:p>
          <a:p>
            <a:pPr marL="914400" lvl="1" indent="-457200">
              <a:buClr>
                <a:srgbClr val="006666"/>
              </a:buClr>
              <a:buFont typeface="Wingdings" panose="05000000000000000000" pitchFamily="2" charset="2"/>
              <a:buChar char="Ø"/>
            </a:pPr>
            <a:r>
              <a:rPr lang="en-US" sz="2400" dirty="0">
                <a:latin typeface="+mj-lt"/>
              </a:rPr>
              <a:t>Catastrophic Leave Donation</a:t>
            </a:r>
          </a:p>
          <a:p>
            <a:pPr marL="914400" lvl="1" indent="-457200">
              <a:buClr>
                <a:srgbClr val="006666"/>
              </a:buClr>
              <a:buFont typeface="Wingdings" panose="05000000000000000000" pitchFamily="2" charset="2"/>
              <a:buChar char="Ø"/>
            </a:pPr>
            <a:r>
              <a:rPr lang="en-US" sz="2400" dirty="0">
                <a:latin typeface="+mj-lt"/>
              </a:rPr>
              <a:t>Annual Leave Accrual</a:t>
            </a:r>
          </a:p>
          <a:p>
            <a:pPr marL="914400" lvl="1" indent="-457200">
              <a:buClr>
                <a:srgbClr val="006666"/>
              </a:buClr>
              <a:buFont typeface="Wingdings" panose="05000000000000000000" pitchFamily="2" charset="2"/>
              <a:buChar char="Ø"/>
            </a:pPr>
            <a:r>
              <a:rPr lang="en-US" sz="2400" dirty="0">
                <a:latin typeface="+mj-lt"/>
              </a:rPr>
              <a:t>Endowment true-ups to market value</a:t>
            </a:r>
          </a:p>
          <a:p>
            <a:pPr marL="914400" lvl="1" indent="-457200">
              <a:buClr>
                <a:srgbClr val="006666"/>
              </a:buClr>
              <a:buFont typeface="Wingdings" panose="05000000000000000000" pitchFamily="2" charset="2"/>
              <a:buChar char="Ø"/>
            </a:pPr>
            <a:r>
              <a:rPr lang="en-US" sz="2400" dirty="0">
                <a:latin typeface="+mj-lt"/>
              </a:rPr>
              <a:t>Endowed Spending index distributions</a:t>
            </a:r>
          </a:p>
          <a:p>
            <a:pPr marL="914400" lvl="1" indent="-457200">
              <a:buClr>
                <a:srgbClr val="006666"/>
              </a:buClr>
              <a:buFont typeface="Wingdings" panose="05000000000000000000" pitchFamily="2" charset="2"/>
              <a:buChar char="Ø"/>
            </a:pPr>
            <a:endParaRPr lang="en-US" sz="2800" dirty="0">
              <a:latin typeface="+mj-lt"/>
            </a:endParaRPr>
          </a:p>
          <a:p>
            <a:pPr marL="914400" lvl="1" indent="-457200">
              <a:buClr>
                <a:srgbClr val="006666"/>
              </a:buClr>
              <a:buFont typeface="Wingdings" panose="05000000000000000000" pitchFamily="2" charset="2"/>
              <a:buChar char="Ø"/>
            </a:pPr>
            <a:endParaRPr lang="en-US" sz="2800" dirty="0">
              <a:latin typeface="+mj-lt"/>
            </a:endParaRPr>
          </a:p>
          <a:p>
            <a:pPr marL="914400" lvl="1" indent="-457200">
              <a:buClr>
                <a:srgbClr val="006666"/>
              </a:buClr>
              <a:buFont typeface="Wingdings" panose="05000000000000000000" pitchFamily="2" charset="2"/>
              <a:buChar char="Ø"/>
            </a:pPr>
            <a:endParaRPr lang="en-US" sz="2800" dirty="0">
              <a:latin typeface="+mj-lt"/>
            </a:endParaRPr>
          </a:p>
          <a:p>
            <a:pPr marL="914400" lvl="1" indent="-457200">
              <a:buClr>
                <a:srgbClr val="006666"/>
              </a:buClr>
              <a:buFont typeface="Wingdings" panose="05000000000000000000" pitchFamily="2" charset="2"/>
              <a:buChar char="Ø"/>
            </a:pPr>
            <a:endParaRPr lang="en-US" sz="2800" dirty="0">
              <a:latin typeface="+mj-lt"/>
            </a:endParaRPr>
          </a:p>
          <a:p>
            <a:pPr marL="457200" indent="-457200">
              <a:buClr>
                <a:srgbClr val="006666"/>
              </a:buClr>
              <a:buFont typeface="Wingdings" panose="05000000000000000000" pitchFamily="2" charset="2"/>
              <a:buChar char="Ø"/>
            </a:pPr>
            <a:endParaRPr lang="en-US" sz="2800" dirty="0">
              <a:latin typeface="+mj-lt"/>
            </a:endParaRPr>
          </a:p>
          <a:p>
            <a:pPr marL="457200" indent="-457200">
              <a:buClr>
                <a:srgbClr val="006666"/>
              </a:buClr>
              <a:buFont typeface="Wingdings" panose="05000000000000000000" pitchFamily="2" charset="2"/>
              <a:buChar char="Ø"/>
            </a:pPr>
            <a:endParaRPr lang="en-US" sz="2800" dirty="0">
              <a:latin typeface="+mj-lt"/>
            </a:endParaRPr>
          </a:p>
          <a:p>
            <a:pPr marL="457200" indent="-457200">
              <a:buClr>
                <a:srgbClr val="006666"/>
              </a:buClr>
              <a:buFont typeface="Wingdings" panose="05000000000000000000" pitchFamily="2" charset="2"/>
              <a:buChar char="Ø"/>
            </a:pPr>
            <a:endParaRPr lang="en-US" sz="2800" dirty="0">
              <a:latin typeface="+mj-lt"/>
            </a:endParaRPr>
          </a:p>
          <a:p>
            <a:pPr marL="457200" indent="-457200">
              <a:buClr>
                <a:srgbClr val="006666"/>
              </a:buClr>
              <a:buFont typeface="Wingdings" panose="05000000000000000000" pitchFamily="2" charset="2"/>
              <a:buChar char="Ø"/>
            </a:pPr>
            <a:endParaRPr lang="en-US" sz="2800" b="1" dirty="0">
              <a:latin typeface="+mj-lt"/>
            </a:endParaRPr>
          </a:p>
          <a:p>
            <a:pPr marL="457200" indent="-457200">
              <a:buClr>
                <a:srgbClr val="006666"/>
              </a:buClr>
              <a:buFont typeface="Wingdings" panose="05000000000000000000" pitchFamily="2" charset="2"/>
              <a:buChar char="v"/>
            </a:pPr>
            <a:endParaRPr lang="en-US" sz="2800" b="1" dirty="0">
              <a:latin typeface="+mj-lt"/>
            </a:endParaRPr>
          </a:p>
          <a:p>
            <a:pPr marL="457200" indent="-457200">
              <a:buClr>
                <a:srgbClr val="006666"/>
              </a:buClr>
              <a:buFont typeface="Wingdings" panose="05000000000000000000" pitchFamily="2" charset="2"/>
              <a:buChar char="Ø"/>
            </a:pPr>
            <a:r>
              <a:rPr lang="en-US" sz="2800" dirty="0">
                <a:latin typeface="+mj-lt"/>
              </a:rPr>
              <a:t>NSAR backup must be emailed to HSC Unrestricted Accounting by </a:t>
            </a:r>
            <a:r>
              <a:rPr lang="en-US" sz="2800" b="1" dirty="0">
                <a:latin typeface="+mj-lt"/>
              </a:rPr>
              <a:t>noon June 30.</a:t>
            </a:r>
          </a:p>
          <a:p>
            <a:pPr>
              <a:buClr>
                <a:srgbClr val="006666"/>
              </a:buClr>
            </a:pPr>
            <a:endParaRPr lang="en-US" sz="2800" b="1" dirty="0">
              <a:latin typeface="+mj-lt"/>
            </a:endParaRPr>
          </a:p>
          <a:p>
            <a:pPr marL="457200" indent="-457200">
              <a:buClr>
                <a:srgbClr val="006666"/>
              </a:buClr>
              <a:buFont typeface="Wingdings" panose="05000000000000000000" pitchFamily="2" charset="2"/>
              <a:buChar char="Ø"/>
            </a:pPr>
            <a:r>
              <a:rPr lang="en-US" sz="2800" dirty="0">
                <a:latin typeface="+mj-lt"/>
              </a:rPr>
              <a:t>Ensure that NSAR users close their sessions</a:t>
            </a:r>
          </a:p>
        </p:txBody>
      </p:sp>
    </p:spTree>
    <p:extLst>
      <p:ext uri="{BB962C8B-B14F-4D97-AF65-F5344CB8AC3E}">
        <p14:creationId xmlns:p14="http://schemas.microsoft.com/office/powerpoint/2010/main" val="428303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A8D3-A9EF-4CE9-9129-3921DE5D3949}"/>
              </a:ext>
            </a:extLst>
          </p:cNvPr>
          <p:cNvSpPr>
            <a:spLocks noGrp="1"/>
          </p:cNvSpPr>
          <p:nvPr>
            <p:ph type="ctrTitle"/>
          </p:nvPr>
        </p:nvSpPr>
        <p:spPr>
          <a:xfrm>
            <a:off x="266700" y="1537569"/>
            <a:ext cx="8610600" cy="1747520"/>
          </a:xfrm>
        </p:spPr>
        <p:txBody>
          <a:bodyPr>
            <a:normAutofit fontScale="90000"/>
          </a:bodyPr>
          <a:lstStyle/>
          <a:p>
            <a:pPr algn="ctr"/>
            <a:r>
              <a:rPr lang="en-US" dirty="0"/>
              <a:t>Finding the Approval Status of Chrome River Expense/Invoice Reports</a:t>
            </a:r>
            <a:br>
              <a:rPr lang="en-US" dirty="0"/>
            </a:br>
            <a:endParaRPr lang="en-US" dirty="0"/>
          </a:p>
        </p:txBody>
      </p:sp>
    </p:spTree>
    <p:extLst>
      <p:ext uri="{BB962C8B-B14F-4D97-AF65-F5344CB8AC3E}">
        <p14:creationId xmlns:p14="http://schemas.microsoft.com/office/powerpoint/2010/main" val="359336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Approval Status</a:t>
            </a:r>
          </a:p>
        </p:txBody>
      </p:sp>
      <p:pic>
        <p:nvPicPr>
          <p:cNvPr id="7" name="Picture 6">
            <a:extLst>
              <a:ext uri="{FF2B5EF4-FFF2-40B4-BE49-F238E27FC236}">
                <a16:creationId xmlns:a16="http://schemas.microsoft.com/office/drawing/2014/main" id="{47CFA002-B514-48B0-8B5D-D9AB4593BE55}"/>
              </a:ext>
            </a:extLst>
          </p:cNvPr>
          <p:cNvPicPr>
            <a:picLocks noChangeAspect="1"/>
          </p:cNvPicPr>
          <p:nvPr/>
        </p:nvPicPr>
        <p:blipFill>
          <a:blip r:embed="rId2"/>
          <a:stretch>
            <a:fillRect/>
          </a:stretch>
        </p:blipFill>
        <p:spPr>
          <a:xfrm>
            <a:off x="509969" y="1182313"/>
            <a:ext cx="2751585" cy="3482874"/>
          </a:xfrm>
          <a:prstGeom prst="rect">
            <a:avLst/>
          </a:prstGeom>
        </p:spPr>
      </p:pic>
      <p:pic>
        <p:nvPicPr>
          <p:cNvPr id="8" name="Picture 7">
            <a:extLst>
              <a:ext uri="{FF2B5EF4-FFF2-40B4-BE49-F238E27FC236}">
                <a16:creationId xmlns:a16="http://schemas.microsoft.com/office/drawing/2014/main" id="{712D54EE-5FF3-4D4C-BE5B-1AC84FB8C57B}"/>
              </a:ext>
            </a:extLst>
          </p:cNvPr>
          <p:cNvPicPr>
            <a:picLocks noChangeAspect="1"/>
          </p:cNvPicPr>
          <p:nvPr/>
        </p:nvPicPr>
        <p:blipFill>
          <a:blip r:embed="rId3"/>
          <a:stretch>
            <a:fillRect/>
          </a:stretch>
        </p:blipFill>
        <p:spPr>
          <a:xfrm>
            <a:off x="3648551" y="1444805"/>
            <a:ext cx="4701947" cy="1234547"/>
          </a:xfrm>
          <a:prstGeom prst="rect">
            <a:avLst/>
          </a:prstGeom>
        </p:spPr>
      </p:pic>
      <p:pic>
        <p:nvPicPr>
          <p:cNvPr id="9" name="Picture 8">
            <a:extLst>
              <a:ext uri="{FF2B5EF4-FFF2-40B4-BE49-F238E27FC236}">
                <a16:creationId xmlns:a16="http://schemas.microsoft.com/office/drawing/2014/main" id="{1786D3C7-C763-48A8-AC7E-EA813D7AF1DF}"/>
              </a:ext>
            </a:extLst>
          </p:cNvPr>
          <p:cNvPicPr>
            <a:picLocks noChangeAspect="1"/>
          </p:cNvPicPr>
          <p:nvPr/>
        </p:nvPicPr>
        <p:blipFill>
          <a:blip r:embed="rId3"/>
          <a:stretch>
            <a:fillRect/>
          </a:stretch>
        </p:blipFill>
        <p:spPr>
          <a:xfrm>
            <a:off x="3834926" y="1555465"/>
            <a:ext cx="4701947" cy="1234547"/>
          </a:xfrm>
          <a:prstGeom prst="rect">
            <a:avLst/>
          </a:prstGeom>
        </p:spPr>
      </p:pic>
      <p:sp>
        <p:nvSpPr>
          <p:cNvPr id="10" name="TextBox 9">
            <a:extLst>
              <a:ext uri="{FF2B5EF4-FFF2-40B4-BE49-F238E27FC236}">
                <a16:creationId xmlns:a16="http://schemas.microsoft.com/office/drawing/2014/main" id="{1270CEEF-996C-4D19-81D2-D3A536836B43}"/>
              </a:ext>
            </a:extLst>
          </p:cNvPr>
          <p:cNvSpPr txBox="1"/>
          <p:nvPr/>
        </p:nvSpPr>
        <p:spPr>
          <a:xfrm>
            <a:off x="4362923" y="3659859"/>
            <a:ext cx="3645952" cy="923330"/>
          </a:xfrm>
          <a:prstGeom prst="rect">
            <a:avLst/>
          </a:prstGeom>
          <a:noFill/>
        </p:spPr>
        <p:txBody>
          <a:bodyPr wrap="square" rtlCol="0">
            <a:spAutoFit/>
          </a:bodyPr>
          <a:lstStyle/>
          <a:p>
            <a:r>
              <a:rPr lang="en-US" dirty="0"/>
              <a:t>In Chrome River, click on “Emburse Analytics.” When that page comes up click “All.”</a:t>
            </a:r>
          </a:p>
        </p:txBody>
      </p:sp>
      <p:sp>
        <p:nvSpPr>
          <p:cNvPr id="11" name="Arrow: Left 10">
            <a:extLst>
              <a:ext uri="{FF2B5EF4-FFF2-40B4-BE49-F238E27FC236}">
                <a16:creationId xmlns:a16="http://schemas.microsoft.com/office/drawing/2014/main" id="{56F198EC-22DD-4238-9151-0E1B6A491348}"/>
              </a:ext>
            </a:extLst>
          </p:cNvPr>
          <p:cNvSpPr/>
          <p:nvPr/>
        </p:nvSpPr>
        <p:spPr>
          <a:xfrm>
            <a:off x="2618911" y="4405745"/>
            <a:ext cx="1097280" cy="16625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DD9BE55-DC20-4EDC-B7B5-B0C71326D9BB}"/>
              </a:ext>
            </a:extLst>
          </p:cNvPr>
          <p:cNvSpPr/>
          <p:nvPr/>
        </p:nvSpPr>
        <p:spPr>
          <a:xfrm>
            <a:off x="3834926" y="2172738"/>
            <a:ext cx="671803" cy="61727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707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Finding Approval Status</a:t>
            </a:r>
          </a:p>
        </p:txBody>
      </p:sp>
      <p:pic>
        <p:nvPicPr>
          <p:cNvPr id="6" name="Picture 5">
            <a:extLst>
              <a:ext uri="{FF2B5EF4-FFF2-40B4-BE49-F238E27FC236}">
                <a16:creationId xmlns:a16="http://schemas.microsoft.com/office/drawing/2014/main" id="{B0E81F69-3274-476C-BD04-CB566944D04F}"/>
              </a:ext>
            </a:extLst>
          </p:cNvPr>
          <p:cNvPicPr>
            <a:picLocks noChangeAspect="1"/>
          </p:cNvPicPr>
          <p:nvPr/>
        </p:nvPicPr>
        <p:blipFill>
          <a:blip r:embed="rId3"/>
          <a:stretch>
            <a:fillRect/>
          </a:stretch>
        </p:blipFill>
        <p:spPr>
          <a:xfrm>
            <a:off x="155722" y="1648265"/>
            <a:ext cx="3879021" cy="3104285"/>
          </a:xfrm>
          <a:prstGeom prst="rect">
            <a:avLst/>
          </a:prstGeom>
        </p:spPr>
      </p:pic>
      <p:pic>
        <p:nvPicPr>
          <p:cNvPr id="8" name="Picture 7">
            <a:extLst>
              <a:ext uri="{FF2B5EF4-FFF2-40B4-BE49-F238E27FC236}">
                <a16:creationId xmlns:a16="http://schemas.microsoft.com/office/drawing/2014/main" id="{A7EFF421-43B3-4A1F-86BB-A2EAFF1E5B3B}"/>
              </a:ext>
            </a:extLst>
          </p:cNvPr>
          <p:cNvPicPr>
            <a:picLocks noChangeAspect="1"/>
          </p:cNvPicPr>
          <p:nvPr/>
        </p:nvPicPr>
        <p:blipFill>
          <a:blip r:embed="rId4"/>
          <a:stretch>
            <a:fillRect/>
          </a:stretch>
        </p:blipFill>
        <p:spPr>
          <a:xfrm>
            <a:off x="4450295" y="1745858"/>
            <a:ext cx="4206606" cy="1781280"/>
          </a:xfrm>
          <a:prstGeom prst="rect">
            <a:avLst/>
          </a:prstGeom>
        </p:spPr>
      </p:pic>
      <p:sp>
        <p:nvSpPr>
          <p:cNvPr id="9" name="Rectangle 8">
            <a:extLst>
              <a:ext uri="{FF2B5EF4-FFF2-40B4-BE49-F238E27FC236}">
                <a16:creationId xmlns:a16="http://schemas.microsoft.com/office/drawing/2014/main" id="{59B20380-4FA6-411C-AC98-8D72EB7DE391}"/>
              </a:ext>
            </a:extLst>
          </p:cNvPr>
          <p:cNvSpPr/>
          <p:nvPr/>
        </p:nvSpPr>
        <p:spPr>
          <a:xfrm>
            <a:off x="1665722" y="4053646"/>
            <a:ext cx="2236495" cy="29703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F132020-84E9-4522-BB43-2C5F6F39619B}"/>
              </a:ext>
            </a:extLst>
          </p:cNvPr>
          <p:cNvSpPr/>
          <p:nvPr/>
        </p:nvSpPr>
        <p:spPr>
          <a:xfrm>
            <a:off x="4777880" y="1799679"/>
            <a:ext cx="836652" cy="1863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1966FE7-EFDF-40E3-B574-B4630476506E}"/>
              </a:ext>
            </a:extLst>
          </p:cNvPr>
          <p:cNvSpPr/>
          <p:nvPr/>
        </p:nvSpPr>
        <p:spPr>
          <a:xfrm>
            <a:off x="4777880" y="2318033"/>
            <a:ext cx="1186105" cy="1863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95A11F5-6238-440D-A701-B19D17A7DF03}"/>
              </a:ext>
            </a:extLst>
          </p:cNvPr>
          <p:cNvSpPr txBox="1"/>
          <p:nvPr/>
        </p:nvSpPr>
        <p:spPr>
          <a:xfrm>
            <a:off x="4187603" y="3527139"/>
            <a:ext cx="4795453" cy="1323439"/>
          </a:xfrm>
          <a:prstGeom prst="rect">
            <a:avLst/>
          </a:prstGeom>
          <a:noFill/>
        </p:spPr>
        <p:txBody>
          <a:bodyPr wrap="square" rtlCol="0">
            <a:spAutoFit/>
          </a:bodyPr>
          <a:lstStyle/>
          <a:p>
            <a:r>
              <a:rPr lang="en-US" sz="1600" dirty="0"/>
              <a:t>Choose University of New Mexico. You will see an Open Approvals report for CR Expense and Open Approvals Invoice for CR invoice. These reports can be filtered for your org. and/or number of days they’ve been waiting on approvals.</a:t>
            </a:r>
          </a:p>
        </p:txBody>
      </p:sp>
      <p:sp>
        <p:nvSpPr>
          <p:cNvPr id="13" name="Arrow: Left 12">
            <a:extLst>
              <a:ext uri="{FF2B5EF4-FFF2-40B4-BE49-F238E27FC236}">
                <a16:creationId xmlns:a16="http://schemas.microsoft.com/office/drawing/2014/main" id="{C98CCAFC-F80C-423A-8E77-B7FA80D59C06}"/>
              </a:ext>
            </a:extLst>
          </p:cNvPr>
          <p:cNvSpPr/>
          <p:nvPr/>
        </p:nvSpPr>
        <p:spPr>
          <a:xfrm>
            <a:off x="3902218" y="4053646"/>
            <a:ext cx="221922" cy="18584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C4C3036-2C74-4D8C-8B62-619A2DB3BE47}"/>
              </a:ext>
            </a:extLst>
          </p:cNvPr>
          <p:cNvCxnSpPr>
            <a:cxnSpLocks/>
          </p:cNvCxnSpPr>
          <p:nvPr/>
        </p:nvCxnSpPr>
        <p:spPr>
          <a:xfrm flipV="1">
            <a:off x="4408207" y="2636498"/>
            <a:ext cx="327585" cy="890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04EFCB5-8073-4E57-B8D3-4594717FAC18}"/>
              </a:ext>
            </a:extLst>
          </p:cNvPr>
          <p:cNvCxnSpPr>
            <a:cxnSpLocks/>
          </p:cNvCxnSpPr>
          <p:nvPr/>
        </p:nvCxnSpPr>
        <p:spPr>
          <a:xfrm flipV="1">
            <a:off x="4318811" y="2191178"/>
            <a:ext cx="327585" cy="890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5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Meeting PCard Deadlines</a:t>
            </a:r>
          </a:p>
        </p:txBody>
      </p:sp>
      <p:sp>
        <p:nvSpPr>
          <p:cNvPr id="3" name="TextBox 2"/>
          <p:cNvSpPr txBox="1"/>
          <p:nvPr/>
        </p:nvSpPr>
        <p:spPr>
          <a:xfrm>
            <a:off x="308345" y="1392865"/>
            <a:ext cx="6177516" cy="1446550"/>
          </a:xfrm>
          <a:prstGeom prst="rect">
            <a:avLst/>
          </a:prstGeom>
          <a:noFill/>
        </p:spPr>
        <p:txBody>
          <a:bodyPr wrap="square" rtlCol="0">
            <a:spAutoFit/>
          </a:bodyPr>
          <a:lstStyle/>
          <a:p>
            <a:pPr marL="457200" indent="-457200">
              <a:buClr>
                <a:srgbClr val="006666"/>
              </a:buClr>
              <a:buFont typeface="Wingdings" panose="05000000000000000000" pitchFamily="2" charset="2"/>
              <a:buChar char="Ø"/>
            </a:pPr>
            <a:r>
              <a:rPr lang="en-US" sz="3200" dirty="0"/>
              <a:t>Check your CR EWallet daily.</a:t>
            </a:r>
          </a:p>
          <a:p>
            <a:endParaRPr lang="en-US" sz="3200" dirty="0"/>
          </a:p>
          <a:p>
            <a:endParaRPr lang="en-US" sz="2400" dirty="0"/>
          </a:p>
        </p:txBody>
      </p:sp>
      <p:sp>
        <p:nvSpPr>
          <p:cNvPr id="4" name="TextBox 3"/>
          <p:cNvSpPr txBox="1"/>
          <p:nvPr/>
        </p:nvSpPr>
        <p:spPr>
          <a:xfrm>
            <a:off x="2169042" y="2362326"/>
            <a:ext cx="6974958" cy="2062103"/>
          </a:xfrm>
          <a:prstGeom prst="rect">
            <a:avLst/>
          </a:prstGeom>
          <a:noFill/>
        </p:spPr>
        <p:txBody>
          <a:bodyPr wrap="square" rtlCol="0">
            <a:spAutoFit/>
          </a:bodyPr>
          <a:lstStyle/>
          <a:p>
            <a:pPr marL="457200" indent="-457200">
              <a:buClr>
                <a:srgbClr val="006666"/>
              </a:buClr>
              <a:buFont typeface="Wingdings" panose="05000000000000000000" pitchFamily="2" charset="2"/>
              <a:buChar char="Ø"/>
            </a:pPr>
            <a:r>
              <a:rPr lang="en-US" sz="3200" dirty="0"/>
              <a:t>Be sure to read PCard department emails. These are currently being sent daily</a:t>
            </a:r>
            <a:r>
              <a:rPr lang="en-US" sz="3200" b="1" dirty="0">
                <a:solidFill>
                  <a:srgbClr val="006666"/>
                </a:solidFill>
              </a:rPr>
              <a:t> </a:t>
            </a:r>
            <a:r>
              <a:rPr lang="en-US" sz="3200" dirty="0"/>
              <a:t>to alert you to new items that need to be reconciled.</a:t>
            </a:r>
          </a:p>
        </p:txBody>
      </p:sp>
    </p:spTree>
    <p:extLst>
      <p:ext uri="{BB962C8B-B14F-4D97-AF65-F5344CB8AC3E}">
        <p14:creationId xmlns:p14="http://schemas.microsoft.com/office/powerpoint/2010/main" val="193648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ACDA-A193-459E-BA3B-D33211FDB8CC}"/>
              </a:ext>
            </a:extLst>
          </p:cNvPr>
          <p:cNvSpPr>
            <a:spLocks noGrp="1"/>
          </p:cNvSpPr>
          <p:nvPr>
            <p:ph type="title"/>
          </p:nvPr>
        </p:nvSpPr>
        <p:spPr/>
        <p:txBody>
          <a:bodyPr>
            <a:normAutofit fontScale="90000"/>
          </a:bodyPr>
          <a:lstStyle/>
          <a:p>
            <a:r>
              <a:rPr lang="en-US" dirty="0"/>
              <a:t>How to Filter Open Approval Report</a:t>
            </a:r>
          </a:p>
        </p:txBody>
      </p:sp>
      <p:pic>
        <p:nvPicPr>
          <p:cNvPr id="7" name="Content Placeholder 6">
            <a:extLst>
              <a:ext uri="{FF2B5EF4-FFF2-40B4-BE49-F238E27FC236}">
                <a16:creationId xmlns:a16="http://schemas.microsoft.com/office/drawing/2014/main" id="{E9AC7939-0F98-4729-9B18-C69D55A4DCE7}"/>
              </a:ext>
            </a:extLst>
          </p:cNvPr>
          <p:cNvPicPr>
            <a:picLocks noGrp="1" noChangeAspect="1"/>
          </p:cNvPicPr>
          <p:nvPr>
            <p:ph idx="1"/>
          </p:nvPr>
        </p:nvPicPr>
        <p:blipFill>
          <a:blip r:embed="rId2"/>
          <a:stretch>
            <a:fillRect/>
          </a:stretch>
        </p:blipFill>
        <p:spPr>
          <a:xfrm>
            <a:off x="457200" y="1955410"/>
            <a:ext cx="8229600" cy="1341236"/>
          </a:xfrm>
        </p:spPr>
      </p:pic>
      <p:sp>
        <p:nvSpPr>
          <p:cNvPr id="12" name="TextBox 11">
            <a:extLst>
              <a:ext uri="{FF2B5EF4-FFF2-40B4-BE49-F238E27FC236}">
                <a16:creationId xmlns:a16="http://schemas.microsoft.com/office/drawing/2014/main" id="{4CC440B0-8D7F-4F0A-9EB4-8F49112E48DC}"/>
              </a:ext>
            </a:extLst>
          </p:cNvPr>
          <p:cNvSpPr txBox="1"/>
          <p:nvPr/>
        </p:nvSpPr>
        <p:spPr>
          <a:xfrm>
            <a:off x="778213" y="3390488"/>
            <a:ext cx="4040221" cy="923330"/>
          </a:xfrm>
          <a:prstGeom prst="rect">
            <a:avLst/>
          </a:prstGeom>
          <a:noFill/>
        </p:spPr>
        <p:txBody>
          <a:bodyPr wrap="square" rtlCol="0">
            <a:spAutoFit/>
          </a:bodyPr>
          <a:lstStyle/>
          <a:p>
            <a:r>
              <a:rPr lang="en-US" dirty="0"/>
              <a:t>Click the triangle to expand fields that can be customized for your reporting needs.</a:t>
            </a:r>
          </a:p>
        </p:txBody>
      </p:sp>
      <p:cxnSp>
        <p:nvCxnSpPr>
          <p:cNvPr id="20" name="Connector: Elbow 19">
            <a:extLst>
              <a:ext uri="{FF2B5EF4-FFF2-40B4-BE49-F238E27FC236}">
                <a16:creationId xmlns:a16="http://schemas.microsoft.com/office/drawing/2014/main" id="{75444779-3D91-4FAA-93A0-5EB32288398C}"/>
              </a:ext>
            </a:extLst>
          </p:cNvPr>
          <p:cNvCxnSpPr>
            <a:stCxn id="12" idx="1"/>
          </p:cNvCxnSpPr>
          <p:nvPr/>
        </p:nvCxnSpPr>
        <p:spPr>
          <a:xfrm rot="10800000">
            <a:off x="544749" y="2957209"/>
            <a:ext cx="233464" cy="89494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2303C88D-5704-4E1E-8479-8911E3277D92}"/>
              </a:ext>
            </a:extLst>
          </p:cNvPr>
          <p:cNvSpPr/>
          <p:nvPr/>
        </p:nvSpPr>
        <p:spPr>
          <a:xfrm>
            <a:off x="369652" y="2782111"/>
            <a:ext cx="408562" cy="175098"/>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39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097A-2618-4F23-9775-B4EA9A407591}"/>
              </a:ext>
            </a:extLst>
          </p:cNvPr>
          <p:cNvSpPr>
            <a:spLocks noGrp="1"/>
          </p:cNvSpPr>
          <p:nvPr>
            <p:ph type="title"/>
          </p:nvPr>
        </p:nvSpPr>
        <p:spPr/>
        <p:txBody>
          <a:bodyPr/>
          <a:lstStyle/>
          <a:p>
            <a:r>
              <a:rPr lang="en-US" dirty="0"/>
              <a:t>Reporting Filter Options –Part 1</a:t>
            </a:r>
          </a:p>
        </p:txBody>
      </p:sp>
      <p:pic>
        <p:nvPicPr>
          <p:cNvPr id="9" name="Content Placeholder 8">
            <a:extLst>
              <a:ext uri="{FF2B5EF4-FFF2-40B4-BE49-F238E27FC236}">
                <a16:creationId xmlns:a16="http://schemas.microsoft.com/office/drawing/2014/main" id="{A9514015-18C6-44E4-B60A-83132FF3428D}"/>
              </a:ext>
            </a:extLst>
          </p:cNvPr>
          <p:cNvPicPr>
            <a:picLocks noGrp="1" noChangeAspect="1"/>
          </p:cNvPicPr>
          <p:nvPr>
            <p:ph idx="1"/>
          </p:nvPr>
        </p:nvPicPr>
        <p:blipFill>
          <a:blip r:embed="rId2"/>
          <a:stretch>
            <a:fillRect/>
          </a:stretch>
        </p:blipFill>
        <p:spPr>
          <a:xfrm>
            <a:off x="322110" y="1313234"/>
            <a:ext cx="6281872" cy="3404681"/>
          </a:xfrm>
        </p:spPr>
      </p:pic>
    </p:spTree>
    <p:extLst>
      <p:ext uri="{BB962C8B-B14F-4D97-AF65-F5344CB8AC3E}">
        <p14:creationId xmlns:p14="http://schemas.microsoft.com/office/powerpoint/2010/main" val="106527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6AB4-908D-4399-ADF5-8E7D5906DF35}"/>
              </a:ext>
            </a:extLst>
          </p:cNvPr>
          <p:cNvSpPr>
            <a:spLocks noGrp="1"/>
          </p:cNvSpPr>
          <p:nvPr>
            <p:ph type="title"/>
          </p:nvPr>
        </p:nvSpPr>
        <p:spPr/>
        <p:txBody>
          <a:bodyPr/>
          <a:lstStyle/>
          <a:p>
            <a:r>
              <a:rPr lang="en-US" dirty="0"/>
              <a:t>Reporting Filter Options –Part 2</a:t>
            </a:r>
          </a:p>
        </p:txBody>
      </p:sp>
      <p:pic>
        <p:nvPicPr>
          <p:cNvPr id="5" name="Content Placeholder 4">
            <a:extLst>
              <a:ext uri="{FF2B5EF4-FFF2-40B4-BE49-F238E27FC236}">
                <a16:creationId xmlns:a16="http://schemas.microsoft.com/office/drawing/2014/main" id="{880489ED-4EBB-420F-83F0-AA7FDFC6B550}"/>
              </a:ext>
            </a:extLst>
          </p:cNvPr>
          <p:cNvPicPr>
            <a:picLocks noGrp="1" noChangeAspect="1"/>
          </p:cNvPicPr>
          <p:nvPr>
            <p:ph idx="1"/>
          </p:nvPr>
        </p:nvPicPr>
        <p:blipFill>
          <a:blip r:embed="rId2"/>
          <a:stretch>
            <a:fillRect/>
          </a:stretch>
        </p:blipFill>
        <p:spPr>
          <a:xfrm>
            <a:off x="1827732" y="1331913"/>
            <a:ext cx="5488536" cy="3468687"/>
          </a:xfrm>
        </p:spPr>
      </p:pic>
    </p:spTree>
    <p:extLst>
      <p:ext uri="{BB962C8B-B14F-4D97-AF65-F5344CB8AC3E}">
        <p14:creationId xmlns:p14="http://schemas.microsoft.com/office/powerpoint/2010/main" val="47861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5D42-FE5B-458D-9F7F-3FE55D214952}"/>
              </a:ext>
            </a:extLst>
          </p:cNvPr>
          <p:cNvSpPr>
            <a:spLocks noGrp="1"/>
          </p:cNvSpPr>
          <p:nvPr>
            <p:ph type="title"/>
          </p:nvPr>
        </p:nvSpPr>
        <p:spPr/>
        <p:txBody>
          <a:bodyPr/>
          <a:lstStyle/>
          <a:p>
            <a:pPr algn="ctr"/>
            <a:r>
              <a:rPr lang="en-US" dirty="0"/>
              <a:t>Export Data Set for Analysis</a:t>
            </a:r>
          </a:p>
        </p:txBody>
      </p:sp>
      <p:pic>
        <p:nvPicPr>
          <p:cNvPr id="5" name="Content Placeholder 4">
            <a:extLst>
              <a:ext uri="{FF2B5EF4-FFF2-40B4-BE49-F238E27FC236}">
                <a16:creationId xmlns:a16="http://schemas.microsoft.com/office/drawing/2014/main" id="{9561E07B-F4A3-4EC9-9C03-6A5A562B7EC6}"/>
              </a:ext>
            </a:extLst>
          </p:cNvPr>
          <p:cNvPicPr>
            <a:picLocks noGrp="1" noChangeAspect="1"/>
          </p:cNvPicPr>
          <p:nvPr>
            <p:ph idx="1"/>
          </p:nvPr>
        </p:nvPicPr>
        <p:blipFill>
          <a:blip r:embed="rId2"/>
          <a:stretch>
            <a:fillRect/>
          </a:stretch>
        </p:blipFill>
        <p:spPr>
          <a:xfrm>
            <a:off x="457200" y="1562726"/>
            <a:ext cx="8229600" cy="3007061"/>
          </a:xfrm>
        </p:spPr>
      </p:pic>
      <p:sp>
        <p:nvSpPr>
          <p:cNvPr id="6" name="Oval 5">
            <a:extLst>
              <a:ext uri="{FF2B5EF4-FFF2-40B4-BE49-F238E27FC236}">
                <a16:creationId xmlns:a16="http://schemas.microsoft.com/office/drawing/2014/main" id="{2015CA0D-92DB-4206-AC60-5C21C3DEA23A}"/>
              </a:ext>
            </a:extLst>
          </p:cNvPr>
          <p:cNvSpPr/>
          <p:nvPr/>
        </p:nvSpPr>
        <p:spPr>
          <a:xfrm>
            <a:off x="8268513" y="2062265"/>
            <a:ext cx="223736" cy="223736"/>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52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a:t>
            </a:r>
          </a:p>
        </p:txBody>
      </p:sp>
      <p:pic>
        <p:nvPicPr>
          <p:cNvPr id="4" name="Content Placeholder 3" descr="Chronicles of the ShoeSquirrel: Happy New Yea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71338" y="1807401"/>
            <a:ext cx="1746116" cy="1959927"/>
          </a:xfrm>
        </p:spPr>
      </p:pic>
      <p:sp>
        <p:nvSpPr>
          <p:cNvPr id="5" name="TextBox 4"/>
          <p:cNvSpPr txBox="1"/>
          <p:nvPr/>
        </p:nvSpPr>
        <p:spPr>
          <a:xfrm>
            <a:off x="3084576" y="1745055"/>
            <a:ext cx="5888736" cy="2400657"/>
          </a:xfrm>
          <a:prstGeom prst="rect">
            <a:avLst/>
          </a:prstGeom>
          <a:noFill/>
        </p:spPr>
        <p:txBody>
          <a:bodyPr wrap="square" rtlCol="0">
            <a:spAutoFit/>
          </a:bodyPr>
          <a:lstStyle/>
          <a:p>
            <a:r>
              <a:rPr lang="en-US" sz="3200" dirty="0">
                <a:latin typeface="+mj-lt"/>
              </a:rPr>
              <a:t>If you haven’t reviewed and reconciled your indexes …</a:t>
            </a:r>
          </a:p>
          <a:p>
            <a:endParaRPr lang="en-US" sz="3200" dirty="0">
              <a:latin typeface="+mj-lt"/>
            </a:endParaRPr>
          </a:p>
          <a:p>
            <a:pPr algn="ctr"/>
            <a:r>
              <a:rPr lang="en-US" sz="5400" dirty="0">
                <a:latin typeface="+mj-lt"/>
              </a:rPr>
              <a:t>DO IT NOW!</a:t>
            </a:r>
          </a:p>
        </p:txBody>
      </p:sp>
    </p:spTree>
    <p:extLst>
      <p:ext uri="{BB962C8B-B14F-4D97-AF65-F5344CB8AC3E}">
        <p14:creationId xmlns:p14="http://schemas.microsoft.com/office/powerpoint/2010/main" val="214262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Meeting PCard Deadlines</a:t>
            </a:r>
          </a:p>
        </p:txBody>
      </p:sp>
      <p:sp>
        <p:nvSpPr>
          <p:cNvPr id="3" name="Content Placeholder 2"/>
          <p:cNvSpPr>
            <a:spLocks noGrp="1"/>
          </p:cNvSpPr>
          <p:nvPr>
            <p:ph sz="half" idx="1"/>
          </p:nvPr>
        </p:nvSpPr>
        <p:spPr>
          <a:xfrm>
            <a:off x="4244415" y="1319567"/>
            <a:ext cx="4331501" cy="2914977"/>
          </a:xfrm>
        </p:spPr>
        <p:txBody>
          <a:bodyPr>
            <a:normAutofit lnSpcReduction="10000"/>
          </a:bodyPr>
          <a:lstStyle/>
          <a:p>
            <a:pPr marL="118872" indent="0">
              <a:buNone/>
            </a:pPr>
            <a:endParaRPr lang="en-US" sz="3200" i="1" dirty="0">
              <a:solidFill>
                <a:srgbClr val="FF0000"/>
              </a:solidFill>
            </a:endParaRPr>
          </a:p>
          <a:p>
            <a:pPr marL="118872" indent="0" algn="ctr">
              <a:buNone/>
            </a:pPr>
            <a:r>
              <a:rPr lang="en-US" sz="3200" i="1" dirty="0">
                <a:solidFill>
                  <a:schemeClr val="tx1"/>
                </a:solidFill>
              </a:rPr>
              <a:t>Complete</a:t>
            </a:r>
            <a:r>
              <a:rPr lang="en-US" sz="3200" b="1" i="1" dirty="0">
                <a:solidFill>
                  <a:schemeClr val="tx1"/>
                </a:solidFill>
              </a:rPr>
              <a:t> </a:t>
            </a:r>
          </a:p>
          <a:p>
            <a:pPr marL="118872" indent="0" algn="ctr">
              <a:buNone/>
            </a:pPr>
            <a:endParaRPr lang="en-US" sz="3200" i="1" dirty="0">
              <a:solidFill>
                <a:schemeClr val="tx1"/>
              </a:solidFill>
            </a:endParaRPr>
          </a:p>
          <a:p>
            <a:pPr marL="118872" indent="0" algn="ctr">
              <a:buNone/>
            </a:pPr>
            <a:r>
              <a:rPr lang="en-US" sz="3200" i="1" dirty="0">
                <a:solidFill>
                  <a:schemeClr val="tx1"/>
                </a:solidFill>
              </a:rPr>
              <a:t>PCard purchases </a:t>
            </a:r>
          </a:p>
          <a:p>
            <a:pPr marL="118872" indent="0" algn="ctr">
              <a:buNone/>
            </a:pPr>
            <a:endParaRPr lang="en-US" sz="3200" i="1" dirty="0">
              <a:solidFill>
                <a:schemeClr val="tx1"/>
              </a:solidFill>
            </a:endParaRPr>
          </a:p>
          <a:p>
            <a:pPr marL="118872" indent="0" algn="ctr">
              <a:buNone/>
            </a:pPr>
            <a:r>
              <a:rPr lang="en-US" sz="3200" i="1" dirty="0">
                <a:solidFill>
                  <a:schemeClr val="tx1"/>
                </a:solidFill>
              </a:rPr>
              <a:t>on</a:t>
            </a:r>
            <a:r>
              <a:rPr lang="en-US" i="1" dirty="0">
                <a:solidFill>
                  <a:schemeClr val="tx1"/>
                </a:solidFill>
              </a:rPr>
              <a:t> </a:t>
            </a:r>
            <a:r>
              <a:rPr lang="en-US" sz="3200" i="1" dirty="0">
                <a:solidFill>
                  <a:schemeClr val="tx1"/>
                </a:solidFill>
              </a:rPr>
              <a:t>or before </a:t>
            </a:r>
            <a:r>
              <a:rPr lang="en-US" sz="3200" b="1" i="1" dirty="0">
                <a:solidFill>
                  <a:schemeClr val="tx1"/>
                </a:solidFill>
              </a:rPr>
              <a:t>June 27</a:t>
            </a:r>
            <a:r>
              <a:rPr lang="en-US" sz="3200" i="1" dirty="0">
                <a:solidFill>
                  <a:schemeClr val="tx1"/>
                </a:solidFill>
              </a:rPr>
              <a:t>.</a:t>
            </a:r>
          </a:p>
        </p:txBody>
      </p:sp>
      <p:pic>
        <p:nvPicPr>
          <p:cNvPr id="5" name="Picture 4" descr="Banke, ne dozvolite da vam sigurnost bude ubica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8429" y="1722337"/>
            <a:ext cx="3326527" cy="23706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1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B2E6-B3F5-4838-80F9-234048829B8E}"/>
              </a:ext>
            </a:extLst>
          </p:cNvPr>
          <p:cNvSpPr>
            <a:spLocks noGrp="1"/>
          </p:cNvSpPr>
          <p:nvPr>
            <p:ph type="title"/>
          </p:nvPr>
        </p:nvSpPr>
        <p:spPr/>
        <p:txBody>
          <a:bodyPr>
            <a:normAutofit/>
          </a:bodyPr>
          <a:lstStyle/>
          <a:p>
            <a:pPr algn="ctr"/>
            <a:r>
              <a:rPr lang="en-US" dirty="0"/>
              <a:t>Pcard Deadlines</a:t>
            </a:r>
          </a:p>
        </p:txBody>
      </p:sp>
      <p:graphicFrame>
        <p:nvGraphicFramePr>
          <p:cNvPr id="5" name="Table 4">
            <a:extLst>
              <a:ext uri="{FF2B5EF4-FFF2-40B4-BE49-F238E27FC236}">
                <a16:creationId xmlns:a16="http://schemas.microsoft.com/office/drawing/2014/main" id="{7306550A-33C7-412F-83DE-914ED0EB2282}"/>
              </a:ext>
            </a:extLst>
          </p:cNvPr>
          <p:cNvGraphicFramePr>
            <a:graphicFrameLocks noGrp="1"/>
          </p:cNvGraphicFramePr>
          <p:nvPr>
            <p:extLst>
              <p:ext uri="{D42A27DB-BD31-4B8C-83A1-F6EECF244321}">
                <p14:modId xmlns:p14="http://schemas.microsoft.com/office/powerpoint/2010/main" val="1946408963"/>
              </p:ext>
            </p:extLst>
          </p:nvPr>
        </p:nvGraphicFramePr>
        <p:xfrm>
          <a:off x="1524000" y="1275501"/>
          <a:ext cx="6472844" cy="3191664"/>
        </p:xfrm>
        <a:graphic>
          <a:graphicData uri="http://schemas.openxmlformats.org/drawingml/2006/table">
            <a:tbl>
              <a:tblPr firstRow="1" bandRow="1">
                <a:tableStyleId>{5C22544A-7EE6-4342-B048-85BDC9FD1C3A}</a:tableStyleId>
              </a:tblPr>
              <a:tblGrid>
                <a:gridCol w="6472844">
                  <a:extLst>
                    <a:ext uri="{9D8B030D-6E8A-4147-A177-3AD203B41FA5}">
                      <a16:colId xmlns:a16="http://schemas.microsoft.com/office/drawing/2014/main" val="1519895395"/>
                    </a:ext>
                  </a:extLst>
                </a:gridCol>
              </a:tblGrid>
              <a:tr h="944634">
                <a:tc>
                  <a:txBody>
                    <a:bodyPr/>
                    <a:lstStyle/>
                    <a:p>
                      <a:pPr algn="ctr"/>
                      <a:r>
                        <a:rPr lang="en-US" sz="3600" dirty="0">
                          <a:latin typeface="Arial" panose="020B0604020202020204" pitchFamily="34" charset="0"/>
                          <a:cs typeface="Arial" panose="020B0604020202020204" pitchFamily="34" charset="0"/>
                        </a:rPr>
                        <a:t>PCard Report Deadlines</a:t>
                      </a:r>
                    </a:p>
                  </a:txBody>
                  <a:tcPr marT="274320"/>
                </a:tc>
                <a:extLst>
                  <a:ext uri="{0D108BD9-81ED-4DB2-BD59-A6C34878D82A}">
                    <a16:rowId xmlns:a16="http://schemas.microsoft.com/office/drawing/2014/main" val="1797276703"/>
                  </a:ext>
                </a:extLst>
              </a:tr>
              <a:tr h="921228">
                <a:tc>
                  <a:txBody>
                    <a:bodyPr/>
                    <a:lstStyle/>
                    <a:p>
                      <a:r>
                        <a:rPr lang="en-US" sz="2400" dirty="0"/>
                        <a:t>Departments</a:t>
                      </a:r>
                      <a:r>
                        <a:rPr lang="en-US" sz="2400" baseline="0" dirty="0"/>
                        <a:t> must submit </a:t>
                      </a:r>
                      <a:r>
                        <a:rPr lang="en-US" sz="2400" b="1" i="0" u="none" baseline="0" dirty="0">
                          <a:effectLst/>
                        </a:rPr>
                        <a:t>AND </a:t>
                      </a:r>
                      <a:r>
                        <a:rPr lang="en-US" sz="2400" baseline="0" dirty="0"/>
                        <a:t>approve PCard Reports on or before </a:t>
                      </a:r>
                      <a:r>
                        <a:rPr lang="en-US" sz="2400" b="1" baseline="0" dirty="0"/>
                        <a:t>July 6. </a:t>
                      </a:r>
                      <a:endParaRPr lang="en-US" sz="2400" dirty="0"/>
                    </a:p>
                  </a:txBody>
                  <a:tcPr/>
                </a:tc>
                <a:extLst>
                  <a:ext uri="{0D108BD9-81ED-4DB2-BD59-A6C34878D82A}">
                    <a16:rowId xmlns:a16="http://schemas.microsoft.com/office/drawing/2014/main" val="2853713843"/>
                  </a:ext>
                </a:extLst>
              </a:tr>
              <a:tr h="430886">
                <a:tc>
                  <a:txBody>
                    <a:bodyPr/>
                    <a:lstStyle/>
                    <a:p>
                      <a:pPr algn="ctr"/>
                      <a:r>
                        <a:rPr lang="en-US" sz="2000" baseline="0" dirty="0"/>
                        <a:t>*   *   *   *   *</a:t>
                      </a:r>
                      <a:endParaRPr lang="en-US" sz="2000" dirty="0"/>
                    </a:p>
                  </a:txBody>
                  <a:tcPr/>
                </a:tc>
                <a:extLst>
                  <a:ext uri="{0D108BD9-81ED-4DB2-BD59-A6C34878D82A}">
                    <a16:rowId xmlns:a16="http://schemas.microsoft.com/office/drawing/2014/main" val="3710432215"/>
                  </a:ext>
                </a:extLst>
              </a:tr>
              <a:tr h="894916">
                <a:tc>
                  <a:txBody>
                    <a:bodyPr/>
                    <a:lstStyle/>
                    <a:p>
                      <a:r>
                        <a:rPr lang="en-US" sz="2400" b="0" baseline="0" dirty="0"/>
                        <a:t>For transactions with a transaction date through 6/30/2025</a:t>
                      </a:r>
                      <a:endParaRPr lang="en-US" sz="2400" dirty="0"/>
                    </a:p>
                  </a:txBody>
                  <a:tcPr/>
                </a:tc>
                <a:extLst>
                  <a:ext uri="{0D108BD9-81ED-4DB2-BD59-A6C34878D82A}">
                    <a16:rowId xmlns:a16="http://schemas.microsoft.com/office/drawing/2014/main" val="483199243"/>
                  </a:ext>
                </a:extLst>
              </a:tr>
            </a:tbl>
          </a:graphicData>
        </a:graphic>
      </p:graphicFrame>
    </p:spTree>
    <p:extLst>
      <p:ext uri="{BB962C8B-B14F-4D97-AF65-F5344CB8AC3E}">
        <p14:creationId xmlns:p14="http://schemas.microsoft.com/office/powerpoint/2010/main" val="40492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B2E6-B3F5-4838-80F9-234048829B8E}"/>
              </a:ext>
            </a:extLst>
          </p:cNvPr>
          <p:cNvSpPr>
            <a:spLocks noGrp="1"/>
          </p:cNvSpPr>
          <p:nvPr>
            <p:ph type="title"/>
          </p:nvPr>
        </p:nvSpPr>
        <p:spPr/>
        <p:txBody>
          <a:bodyPr>
            <a:normAutofit/>
          </a:bodyPr>
          <a:lstStyle/>
          <a:p>
            <a:pPr algn="ctr"/>
            <a:r>
              <a:rPr lang="en-US" dirty="0"/>
              <a:t>Pcard Reminders</a:t>
            </a:r>
          </a:p>
        </p:txBody>
      </p:sp>
      <p:graphicFrame>
        <p:nvGraphicFramePr>
          <p:cNvPr id="4" name="Table 3">
            <a:extLst>
              <a:ext uri="{FF2B5EF4-FFF2-40B4-BE49-F238E27FC236}">
                <a16:creationId xmlns:a16="http://schemas.microsoft.com/office/drawing/2014/main" id="{7AB26905-E0B5-4812-B7F9-BE5DF5F5CAAA}"/>
              </a:ext>
            </a:extLst>
          </p:cNvPr>
          <p:cNvGraphicFramePr>
            <a:graphicFrameLocks noGrp="1"/>
          </p:cNvGraphicFramePr>
          <p:nvPr>
            <p:extLst>
              <p:ext uri="{D42A27DB-BD31-4B8C-83A1-F6EECF244321}">
                <p14:modId xmlns:p14="http://schemas.microsoft.com/office/powerpoint/2010/main" val="111955768"/>
              </p:ext>
            </p:extLst>
          </p:nvPr>
        </p:nvGraphicFramePr>
        <p:xfrm>
          <a:off x="1185489" y="1285060"/>
          <a:ext cx="6773021" cy="3286020"/>
        </p:xfrm>
        <a:graphic>
          <a:graphicData uri="http://schemas.openxmlformats.org/drawingml/2006/table">
            <a:tbl>
              <a:tblPr firstRow="1" bandRow="1">
                <a:tableStyleId>{5C22544A-7EE6-4342-B048-85BDC9FD1C3A}</a:tableStyleId>
              </a:tblPr>
              <a:tblGrid>
                <a:gridCol w="6773021">
                  <a:extLst>
                    <a:ext uri="{9D8B030D-6E8A-4147-A177-3AD203B41FA5}">
                      <a16:colId xmlns:a16="http://schemas.microsoft.com/office/drawing/2014/main" val="1519895395"/>
                    </a:ext>
                  </a:extLst>
                </a:gridCol>
              </a:tblGrid>
              <a:tr h="878100">
                <a:tc>
                  <a:txBody>
                    <a:bodyPr/>
                    <a:lstStyle/>
                    <a:p>
                      <a:pPr algn="ctr"/>
                      <a:r>
                        <a:rPr lang="en-US" sz="3600" dirty="0">
                          <a:latin typeface="Arial" panose="020B0604020202020204" pitchFamily="34" charset="0"/>
                          <a:cs typeface="Arial" panose="020B0604020202020204" pitchFamily="34" charset="0"/>
                        </a:rPr>
                        <a:t>PCard Reports</a:t>
                      </a:r>
                    </a:p>
                  </a:txBody>
                  <a:tcPr marT="274320"/>
                </a:tc>
                <a:extLst>
                  <a:ext uri="{0D108BD9-81ED-4DB2-BD59-A6C34878D82A}">
                    <a16:rowId xmlns:a16="http://schemas.microsoft.com/office/drawing/2014/main" val="1797276703"/>
                  </a:ext>
                </a:extLst>
              </a:tr>
              <a:tr h="1012335">
                <a:tc>
                  <a:txBody>
                    <a:bodyPr/>
                    <a:lstStyle/>
                    <a:p>
                      <a:pPr marL="0" indent="0">
                        <a:buClr>
                          <a:srgbClr val="006666"/>
                        </a:buClr>
                        <a:buFont typeface="Wingdings" panose="05000000000000000000" pitchFamily="2" charset="2"/>
                        <a:buNone/>
                      </a:pPr>
                      <a:r>
                        <a:rPr lang="en-US" sz="2400" dirty="0"/>
                        <a:t>Do not mix </a:t>
                      </a:r>
                      <a:r>
                        <a:rPr lang="en-US" sz="2400" dirty="0">
                          <a:solidFill>
                            <a:schemeClr val="tx1"/>
                          </a:solidFill>
                        </a:rPr>
                        <a:t>FY25</a:t>
                      </a:r>
                      <a:r>
                        <a:rPr lang="en-US" sz="2400" dirty="0"/>
                        <a:t> and FY26 purchases on the same report. Each report should contain only purchases from the same FY.</a:t>
                      </a:r>
                    </a:p>
                  </a:txBody>
                  <a:tcPr/>
                </a:tc>
                <a:extLst>
                  <a:ext uri="{0D108BD9-81ED-4DB2-BD59-A6C34878D82A}">
                    <a16:rowId xmlns:a16="http://schemas.microsoft.com/office/drawing/2014/main" val="2853713843"/>
                  </a:ext>
                </a:extLst>
              </a:tr>
              <a:tr h="337445">
                <a:tc>
                  <a:txBody>
                    <a:bodyPr/>
                    <a:lstStyle/>
                    <a:p>
                      <a:pPr algn="ctr"/>
                      <a:r>
                        <a:rPr lang="en-US" sz="2000" baseline="0" dirty="0"/>
                        <a:t>*   *   *   *   *</a:t>
                      </a:r>
                      <a:endParaRPr lang="en-US" sz="2000" dirty="0"/>
                    </a:p>
                  </a:txBody>
                  <a:tcPr/>
                </a:tc>
                <a:extLst>
                  <a:ext uri="{0D108BD9-81ED-4DB2-BD59-A6C34878D82A}">
                    <a16:rowId xmlns:a16="http://schemas.microsoft.com/office/drawing/2014/main" val="3710432215"/>
                  </a:ext>
                </a:extLst>
              </a:tr>
              <a:tr h="778719">
                <a:tc>
                  <a:txBody>
                    <a:bodyPr/>
                    <a:lstStyle/>
                    <a:p>
                      <a:pPr marL="0" indent="0">
                        <a:buClr>
                          <a:srgbClr val="006666"/>
                        </a:buClr>
                        <a:buFont typeface="Wingdings" panose="05000000000000000000" pitchFamily="2" charset="2"/>
                        <a:buNone/>
                      </a:pPr>
                      <a:r>
                        <a:rPr lang="en-US" sz="2400" dirty="0"/>
                        <a:t>Include “FY25” or “FY26” in the name of your report.</a:t>
                      </a:r>
                    </a:p>
                  </a:txBody>
                  <a:tcPr/>
                </a:tc>
                <a:extLst>
                  <a:ext uri="{0D108BD9-81ED-4DB2-BD59-A6C34878D82A}">
                    <a16:rowId xmlns:a16="http://schemas.microsoft.com/office/drawing/2014/main" val="483199243"/>
                  </a:ext>
                </a:extLst>
              </a:tr>
            </a:tbl>
          </a:graphicData>
        </a:graphic>
      </p:graphicFrame>
    </p:spTree>
    <p:extLst>
      <p:ext uri="{BB962C8B-B14F-4D97-AF65-F5344CB8AC3E}">
        <p14:creationId xmlns:p14="http://schemas.microsoft.com/office/powerpoint/2010/main" val="421541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B2E6-B3F5-4838-80F9-234048829B8E}"/>
              </a:ext>
            </a:extLst>
          </p:cNvPr>
          <p:cNvSpPr>
            <a:spLocks noGrp="1"/>
          </p:cNvSpPr>
          <p:nvPr>
            <p:ph type="title"/>
          </p:nvPr>
        </p:nvSpPr>
        <p:spPr/>
        <p:txBody>
          <a:bodyPr>
            <a:normAutofit/>
          </a:bodyPr>
          <a:lstStyle/>
          <a:p>
            <a:pPr algn="ctr"/>
            <a:r>
              <a:rPr lang="en-US" dirty="0"/>
              <a:t>Chrome River</a:t>
            </a:r>
          </a:p>
        </p:txBody>
      </p:sp>
      <p:graphicFrame>
        <p:nvGraphicFramePr>
          <p:cNvPr id="4" name="Table 3">
            <a:extLst>
              <a:ext uri="{FF2B5EF4-FFF2-40B4-BE49-F238E27FC236}">
                <a16:creationId xmlns:a16="http://schemas.microsoft.com/office/drawing/2014/main" id="{7C7C86AE-796B-483F-B85E-F57929B2F1C9}"/>
              </a:ext>
            </a:extLst>
          </p:cNvPr>
          <p:cNvGraphicFramePr>
            <a:graphicFrameLocks noGrp="1"/>
          </p:cNvGraphicFramePr>
          <p:nvPr>
            <p:extLst>
              <p:ext uri="{D42A27DB-BD31-4B8C-83A1-F6EECF244321}">
                <p14:modId xmlns:p14="http://schemas.microsoft.com/office/powerpoint/2010/main" val="8006140"/>
              </p:ext>
            </p:extLst>
          </p:nvPr>
        </p:nvGraphicFramePr>
        <p:xfrm>
          <a:off x="1175518" y="1660458"/>
          <a:ext cx="6792963" cy="2581541"/>
        </p:xfrm>
        <a:graphic>
          <a:graphicData uri="http://schemas.openxmlformats.org/drawingml/2006/table">
            <a:tbl>
              <a:tblPr firstRow="1" bandRow="1">
                <a:tableStyleId>{5C22544A-7EE6-4342-B048-85BDC9FD1C3A}</a:tableStyleId>
              </a:tblPr>
              <a:tblGrid>
                <a:gridCol w="6792963">
                  <a:extLst>
                    <a:ext uri="{9D8B030D-6E8A-4147-A177-3AD203B41FA5}">
                      <a16:colId xmlns:a16="http://schemas.microsoft.com/office/drawing/2014/main" val="1519895395"/>
                    </a:ext>
                  </a:extLst>
                </a:gridCol>
              </a:tblGrid>
              <a:tr h="844181">
                <a:tc>
                  <a:txBody>
                    <a:bodyPr/>
                    <a:lstStyle/>
                    <a:p>
                      <a:pPr algn="ctr"/>
                      <a:r>
                        <a:rPr lang="en-US" sz="2800" dirty="0">
                          <a:latin typeface="Arial" panose="020B0604020202020204" pitchFamily="34" charset="0"/>
                          <a:cs typeface="Arial" panose="020B0604020202020204" pitchFamily="34" charset="0"/>
                        </a:rPr>
                        <a:t>CR Expense/Invoice Report Deadlines</a:t>
                      </a:r>
                    </a:p>
                  </a:txBody>
                  <a:tcPr marT="274320"/>
                </a:tc>
                <a:extLst>
                  <a:ext uri="{0D108BD9-81ED-4DB2-BD59-A6C34878D82A}">
                    <a16:rowId xmlns:a16="http://schemas.microsoft.com/office/drawing/2014/main" val="1797276703"/>
                  </a:ext>
                </a:extLst>
              </a:tr>
              <a:tr h="640080">
                <a:tc>
                  <a:txBody>
                    <a:bodyPr/>
                    <a:lstStyle/>
                    <a:p>
                      <a:r>
                        <a:rPr lang="en-US" sz="2400" dirty="0"/>
                        <a:t>Departments must </a:t>
                      </a:r>
                      <a:r>
                        <a:rPr lang="en-US" sz="2400" b="1" dirty="0"/>
                        <a:t>submit</a:t>
                      </a:r>
                      <a:r>
                        <a:rPr lang="en-US" sz="2400" baseline="0" dirty="0"/>
                        <a:t> on or before </a:t>
                      </a:r>
                      <a:r>
                        <a:rPr lang="en-US" sz="2400" b="1" baseline="0" dirty="0"/>
                        <a:t>June 30</a:t>
                      </a:r>
                      <a:r>
                        <a:rPr lang="en-US" sz="2400" baseline="0" dirty="0"/>
                        <a:t>.</a:t>
                      </a:r>
                      <a:endParaRPr lang="en-US" sz="2400" dirty="0"/>
                    </a:p>
                  </a:txBody>
                  <a:tcPr anchor="ctr"/>
                </a:tc>
                <a:extLst>
                  <a:ext uri="{0D108BD9-81ED-4DB2-BD59-A6C34878D82A}">
                    <a16:rowId xmlns:a16="http://schemas.microsoft.com/office/drawing/2014/main" val="2853713843"/>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a:t>
                      </a:r>
                      <a:r>
                        <a:rPr lang="en-US" sz="2400" b="1" dirty="0"/>
                        <a:t>*   </a:t>
                      </a:r>
                      <a:r>
                        <a:rPr lang="en-US" sz="2400" b="1" baseline="0" dirty="0"/>
                        <a:t>*   *   *   *</a:t>
                      </a:r>
                      <a:endParaRPr lang="en-US" sz="2400" b="1" dirty="0"/>
                    </a:p>
                  </a:txBody>
                  <a:tcPr anchor="ctr"/>
                </a:tc>
                <a:extLst>
                  <a:ext uri="{0D108BD9-81ED-4DB2-BD59-A6C34878D82A}">
                    <a16:rowId xmlns:a16="http://schemas.microsoft.com/office/drawing/2014/main" val="3710432215"/>
                  </a:ext>
                </a:extLst>
              </a:tr>
              <a:tr h="640080">
                <a:tc>
                  <a:txBody>
                    <a:bodyPr/>
                    <a:lstStyle/>
                    <a:p>
                      <a:r>
                        <a:rPr lang="en-US" sz="2400" baseline="0" dirty="0"/>
                        <a:t>Departments must </a:t>
                      </a:r>
                      <a:r>
                        <a:rPr lang="en-US" sz="2400" b="1" baseline="0" dirty="0"/>
                        <a:t>approve on or before</a:t>
                      </a:r>
                      <a:r>
                        <a:rPr lang="en-US" sz="2400" baseline="0" dirty="0"/>
                        <a:t> </a:t>
                      </a:r>
                      <a:r>
                        <a:rPr lang="en-US" sz="2400" b="1" baseline="0" dirty="0"/>
                        <a:t>July 7</a:t>
                      </a:r>
                      <a:r>
                        <a:rPr lang="en-US" sz="2400" baseline="0" dirty="0"/>
                        <a:t>.</a:t>
                      </a:r>
                      <a:endParaRPr lang="en-US" sz="2400" dirty="0"/>
                    </a:p>
                  </a:txBody>
                  <a:tcPr anchor="ctr"/>
                </a:tc>
                <a:extLst>
                  <a:ext uri="{0D108BD9-81ED-4DB2-BD59-A6C34878D82A}">
                    <a16:rowId xmlns:a16="http://schemas.microsoft.com/office/drawing/2014/main" val="483199243"/>
                  </a:ext>
                </a:extLst>
              </a:tr>
            </a:tbl>
          </a:graphicData>
        </a:graphic>
      </p:graphicFrame>
    </p:spTree>
    <p:extLst>
      <p:ext uri="{BB962C8B-B14F-4D97-AF65-F5344CB8AC3E}">
        <p14:creationId xmlns:p14="http://schemas.microsoft.com/office/powerpoint/2010/main" val="275720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Meeting CR Deadlines</a:t>
            </a:r>
          </a:p>
        </p:txBody>
      </p:sp>
      <p:sp>
        <p:nvSpPr>
          <p:cNvPr id="11" name="Rectangle 10"/>
          <p:cNvSpPr/>
          <p:nvPr/>
        </p:nvSpPr>
        <p:spPr>
          <a:xfrm>
            <a:off x="275680" y="1377554"/>
            <a:ext cx="3722916" cy="29149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p:nvPr>
        </p:nvSpPr>
        <p:spPr>
          <a:xfrm>
            <a:off x="275680" y="1375681"/>
            <a:ext cx="3789614" cy="2749752"/>
          </a:xfrm>
        </p:spPr>
        <p:txBody>
          <a:bodyPr>
            <a:noAutofit/>
          </a:bodyPr>
          <a:lstStyle/>
          <a:p>
            <a:pPr marL="118872" indent="0">
              <a:spcBef>
                <a:spcPts val="600"/>
              </a:spcBef>
              <a:buNone/>
            </a:pPr>
            <a:r>
              <a:rPr lang="en-US" sz="1400" b="1" i="1" dirty="0">
                <a:solidFill>
                  <a:schemeClr val="bg1"/>
                </a:solidFill>
              </a:rPr>
              <a:t>Add a daily reminder to your calendar to check on the status of all CR Reports.</a:t>
            </a:r>
          </a:p>
          <a:p>
            <a:pPr marL="118872" indent="0">
              <a:spcBef>
                <a:spcPts val="600"/>
              </a:spcBef>
              <a:buNone/>
            </a:pPr>
            <a:r>
              <a:rPr lang="en-US" sz="1200" i="1" dirty="0">
                <a:solidFill>
                  <a:schemeClr val="bg1"/>
                </a:solidFill>
              </a:rPr>
              <a:t>Open Outlook Calendar</a:t>
            </a:r>
          </a:p>
          <a:p>
            <a:pPr marL="118872" indent="0">
              <a:spcBef>
                <a:spcPts val="600"/>
              </a:spcBef>
              <a:buNone/>
            </a:pPr>
            <a:r>
              <a:rPr lang="en-US" sz="1200" i="0" dirty="0">
                <a:solidFill>
                  <a:schemeClr val="bg1"/>
                </a:solidFill>
                <a:effectLst/>
                <a:latin typeface="Google Sans"/>
              </a:rPr>
              <a:t>-Double-click on the date you want to set a remind for</a:t>
            </a:r>
          </a:p>
          <a:p>
            <a:pPr marL="118872" indent="0">
              <a:spcBef>
                <a:spcPts val="600"/>
              </a:spcBef>
              <a:buNone/>
            </a:pPr>
            <a:r>
              <a:rPr lang="en-US" sz="1200" i="1" dirty="0">
                <a:solidFill>
                  <a:schemeClr val="bg1"/>
                </a:solidFill>
                <a:latin typeface="Google Sans"/>
              </a:rPr>
              <a:t>-Add your “title”</a:t>
            </a:r>
          </a:p>
          <a:p>
            <a:pPr marL="118872" indent="0">
              <a:spcBef>
                <a:spcPts val="600"/>
              </a:spcBef>
              <a:buNone/>
            </a:pPr>
            <a:r>
              <a:rPr lang="en-US" sz="1200" i="1" dirty="0">
                <a:solidFill>
                  <a:schemeClr val="bg1"/>
                </a:solidFill>
                <a:latin typeface="Google Sans"/>
              </a:rPr>
              <a:t>-Ensure the “All day” is not selected</a:t>
            </a:r>
          </a:p>
          <a:p>
            <a:pPr marL="118872" indent="0">
              <a:spcBef>
                <a:spcPts val="600"/>
              </a:spcBef>
              <a:buNone/>
            </a:pPr>
            <a:r>
              <a:rPr kumimoji="0" lang="en-US" altLang="en-US" sz="1200" i="0" u="none" strike="noStrike" cap="none" normalizeH="0" baseline="0" dirty="0">
                <a:ln>
                  <a:noFill/>
                </a:ln>
                <a:solidFill>
                  <a:schemeClr val="bg1"/>
                </a:solidFill>
                <a:effectLst/>
                <a:latin typeface="Google Sans"/>
              </a:rPr>
              <a:t>-Select start and end time</a:t>
            </a:r>
          </a:p>
          <a:p>
            <a:pPr marL="118872" indent="0">
              <a:spcBef>
                <a:spcPts val="600"/>
              </a:spcBef>
              <a:buNone/>
            </a:pPr>
            <a:r>
              <a:rPr lang="en-US" altLang="en-US" sz="1200" dirty="0">
                <a:solidFill>
                  <a:schemeClr val="bg1"/>
                </a:solidFill>
                <a:latin typeface="Google Sans"/>
              </a:rPr>
              <a:t>-Click on “Make Recurring” to continue the reminder choose the days that you want to be reminded</a:t>
            </a:r>
            <a:r>
              <a:rPr kumimoji="0" lang="en-US" altLang="en-US" sz="1200" i="0" u="none" strike="noStrike" cap="none" normalizeH="0" baseline="0" dirty="0">
                <a:ln>
                  <a:noFill/>
                </a:ln>
                <a:solidFill>
                  <a:schemeClr val="bg1"/>
                </a:solidFill>
                <a:effectLst/>
                <a:latin typeface="Google Sans"/>
              </a:rPr>
              <a:t> </a:t>
            </a:r>
          </a:p>
          <a:p>
            <a:pPr marL="118872" indent="0">
              <a:spcBef>
                <a:spcPts val="600"/>
              </a:spcBef>
              <a:buNone/>
            </a:pPr>
            <a:endParaRPr lang="en-US" sz="1400" b="1" i="1" dirty="0">
              <a:solidFill>
                <a:schemeClr val="bg1"/>
              </a:solidFill>
            </a:endParaRPr>
          </a:p>
        </p:txBody>
      </p:sp>
      <p:sp>
        <p:nvSpPr>
          <p:cNvPr id="3" name="Left Arrow 2"/>
          <p:cNvSpPr/>
          <p:nvPr/>
        </p:nvSpPr>
        <p:spPr>
          <a:xfrm flipH="1">
            <a:off x="4170662" y="2687551"/>
            <a:ext cx="875581" cy="294985"/>
          </a:xfrm>
          <a:prstGeom prst="leftArrow">
            <a:avLst/>
          </a:prstGeom>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A699ED8-A653-45E3-AD4C-628A77B64146}"/>
              </a:ext>
            </a:extLst>
          </p:cNvPr>
          <p:cNvPicPr>
            <a:picLocks noChangeAspect="1"/>
          </p:cNvPicPr>
          <p:nvPr/>
        </p:nvPicPr>
        <p:blipFill>
          <a:blip r:embed="rId3"/>
          <a:stretch>
            <a:fillRect/>
          </a:stretch>
        </p:blipFill>
        <p:spPr>
          <a:xfrm>
            <a:off x="5218309" y="1375681"/>
            <a:ext cx="3188703" cy="2749752"/>
          </a:xfrm>
          <a:prstGeom prst="rect">
            <a:avLst/>
          </a:prstGeom>
        </p:spPr>
      </p:pic>
      <p:sp>
        <p:nvSpPr>
          <p:cNvPr id="16" name="Oval 15">
            <a:extLst>
              <a:ext uri="{FF2B5EF4-FFF2-40B4-BE49-F238E27FC236}">
                <a16:creationId xmlns:a16="http://schemas.microsoft.com/office/drawing/2014/main" id="{F960FAAB-9D12-4968-AEA0-B0EA6C79BE46}"/>
              </a:ext>
            </a:extLst>
          </p:cNvPr>
          <p:cNvSpPr/>
          <p:nvPr/>
        </p:nvSpPr>
        <p:spPr>
          <a:xfrm>
            <a:off x="7821906" y="3739139"/>
            <a:ext cx="585106" cy="17472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40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8859993"/>
              </p:ext>
            </p:extLst>
          </p:nvPr>
        </p:nvGraphicFramePr>
        <p:xfrm>
          <a:off x="1278967" y="0"/>
          <a:ext cx="6801546" cy="4602778"/>
        </p:xfrm>
        <a:graphic>
          <a:graphicData uri="http://schemas.openxmlformats.org/drawingml/2006/table">
            <a:tbl>
              <a:tblPr firstRow="1" bandRow="1">
                <a:tableStyleId>{5C22544A-7EE6-4342-B048-85BDC9FD1C3A}</a:tableStyleId>
              </a:tblPr>
              <a:tblGrid>
                <a:gridCol w="6801546">
                  <a:extLst>
                    <a:ext uri="{9D8B030D-6E8A-4147-A177-3AD203B41FA5}">
                      <a16:colId xmlns:a16="http://schemas.microsoft.com/office/drawing/2014/main" val="1519895395"/>
                    </a:ext>
                  </a:extLst>
                </a:gridCol>
              </a:tblGrid>
              <a:tr h="919328">
                <a:tc>
                  <a:txBody>
                    <a:bodyPr/>
                    <a:lstStyle/>
                    <a:p>
                      <a:pPr algn="ctr"/>
                      <a:r>
                        <a:rPr lang="en-US" sz="3600" dirty="0">
                          <a:latin typeface="Arial" panose="020B0604020202020204" pitchFamily="34" charset="0"/>
                          <a:cs typeface="Arial" panose="020B0604020202020204" pitchFamily="34" charset="0"/>
                        </a:rPr>
                        <a:t>Journal Voucher Deadlines</a:t>
                      </a:r>
                    </a:p>
                  </a:txBody>
                  <a:tcPr marT="274320" anchor="ctr"/>
                </a:tc>
                <a:extLst>
                  <a:ext uri="{0D108BD9-81ED-4DB2-BD59-A6C34878D82A}">
                    <a16:rowId xmlns:a16="http://schemas.microsoft.com/office/drawing/2014/main" val="1797276703"/>
                  </a:ext>
                </a:extLst>
              </a:tr>
              <a:tr h="1645113">
                <a:tc>
                  <a:txBody>
                    <a:bodyPr/>
                    <a:lstStyle/>
                    <a:p>
                      <a:pPr algn="l"/>
                      <a:r>
                        <a:rPr lang="en-US" sz="2400" dirty="0"/>
                        <a:t>Departments</a:t>
                      </a:r>
                      <a:r>
                        <a:rPr lang="en-US" sz="2400" baseline="0" dirty="0"/>
                        <a:t> must submit </a:t>
                      </a:r>
                      <a:r>
                        <a:rPr lang="en-US" sz="2400" b="1" i="0" u="none" baseline="0" dirty="0">
                          <a:effectLst/>
                        </a:rPr>
                        <a:t>AND </a:t>
                      </a:r>
                      <a:r>
                        <a:rPr lang="en-US" sz="2400" baseline="0" dirty="0"/>
                        <a:t>approve Journal   Vouchers by </a:t>
                      </a:r>
                      <a:r>
                        <a:rPr lang="en-US" sz="2400" b="1" baseline="0" dirty="0"/>
                        <a:t>5:00 p.m. July 7. Documents must be back dated to June 30</a:t>
                      </a:r>
                      <a:r>
                        <a:rPr lang="en-US" sz="2400" b="1" baseline="30000" dirty="0"/>
                        <a:t>th</a:t>
                      </a:r>
                      <a:r>
                        <a:rPr lang="en-US" sz="2400" b="1" baseline="0" dirty="0"/>
                        <a:t> if created between 7/1-7/7 for FY25.</a:t>
                      </a:r>
                      <a:endParaRPr lang="en-US" sz="2400" b="1" dirty="0"/>
                    </a:p>
                  </a:txBody>
                  <a:tcPr anchor="ctr"/>
                </a:tc>
                <a:extLst>
                  <a:ext uri="{0D108BD9-81ED-4DB2-BD59-A6C34878D82A}">
                    <a16:rowId xmlns:a16="http://schemas.microsoft.com/office/drawing/2014/main" val="2853713843"/>
                  </a:ext>
                </a:extLst>
              </a:tr>
              <a:tr h="483857">
                <a:tc>
                  <a:txBody>
                    <a:bodyPr/>
                    <a:lstStyle/>
                    <a:p>
                      <a:pPr algn="ctr"/>
                      <a:r>
                        <a:rPr lang="en-US" sz="2400" b="1" dirty="0"/>
                        <a:t>*  *  *  *  *  * </a:t>
                      </a:r>
                    </a:p>
                  </a:txBody>
                  <a:tcPr anchor="ctr"/>
                </a:tc>
                <a:extLst>
                  <a:ext uri="{0D108BD9-81ED-4DB2-BD59-A6C34878D82A}">
                    <a16:rowId xmlns:a16="http://schemas.microsoft.com/office/drawing/2014/main" val="2282434702"/>
                  </a:ext>
                </a:extLst>
              </a:tr>
              <a:tr h="1515539">
                <a:tc>
                  <a:txBody>
                    <a:bodyPr/>
                    <a:lstStyle/>
                    <a:p>
                      <a:pPr algn="l"/>
                      <a:r>
                        <a:rPr lang="en-US" sz="2400" b="0" dirty="0"/>
                        <a:t>Departments</a:t>
                      </a:r>
                      <a:r>
                        <a:rPr lang="en-US" sz="2400" b="0" baseline="0" dirty="0"/>
                        <a:t> will have no ability to submit JVs from </a:t>
                      </a:r>
                      <a:r>
                        <a:rPr kumimoji="0" lang="en-US" sz="2400" b="1" kern="1200" baseline="0" dirty="0">
                          <a:solidFill>
                            <a:schemeClr val="dk1"/>
                          </a:solidFill>
                          <a:latin typeface="+mn-lt"/>
                          <a:ea typeface="+mn-ea"/>
                          <a:cs typeface="+mn-cs"/>
                        </a:rPr>
                        <a:t>5:01 p.m.</a:t>
                      </a:r>
                      <a:r>
                        <a:rPr lang="en-US" sz="2400" b="0" baseline="0" dirty="0"/>
                        <a:t> </a:t>
                      </a:r>
                      <a:r>
                        <a:rPr lang="en-US" sz="2400" b="1" baseline="0" dirty="0"/>
                        <a:t>July 7 to 8:00 a.m. July 18</a:t>
                      </a:r>
                      <a:r>
                        <a:rPr lang="en-US" sz="2400" b="0" baseline="0" dirty="0"/>
                        <a:t>. After July 7</a:t>
                      </a:r>
                      <a:r>
                        <a:rPr lang="en-US" sz="2400" b="0" baseline="30000" dirty="0"/>
                        <a:t>th</a:t>
                      </a:r>
                      <a:r>
                        <a:rPr lang="en-US" sz="2400" b="0" baseline="0" dirty="0"/>
                        <a:t>, any material adjustments must be initiated by SOM or HSC Unrestricted Accounting.</a:t>
                      </a:r>
                      <a:endParaRPr lang="en-US" sz="2400" b="0" dirty="0"/>
                    </a:p>
                  </a:txBody>
                  <a:tcPr anchor="ctr"/>
                </a:tc>
                <a:extLst>
                  <a:ext uri="{0D108BD9-81ED-4DB2-BD59-A6C34878D82A}">
                    <a16:rowId xmlns:a16="http://schemas.microsoft.com/office/drawing/2014/main" val="1007111613"/>
                  </a:ext>
                </a:extLst>
              </a:tr>
            </a:tbl>
          </a:graphicData>
        </a:graphic>
      </p:graphicFrame>
    </p:spTree>
    <p:extLst>
      <p:ext uri="{BB962C8B-B14F-4D97-AF65-F5344CB8AC3E}">
        <p14:creationId xmlns:p14="http://schemas.microsoft.com/office/powerpoint/2010/main" val="91628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PHAREDS Deadlines</a:t>
            </a:r>
          </a:p>
        </p:txBody>
      </p:sp>
      <p:sp>
        <p:nvSpPr>
          <p:cNvPr id="3" name="TextBox 2"/>
          <p:cNvSpPr txBox="1"/>
          <p:nvPr/>
        </p:nvSpPr>
        <p:spPr>
          <a:xfrm>
            <a:off x="1031357" y="1147448"/>
            <a:ext cx="7317985" cy="3539430"/>
          </a:xfrm>
          <a:prstGeom prst="rect">
            <a:avLst/>
          </a:prstGeom>
          <a:noFill/>
        </p:spPr>
        <p:txBody>
          <a:bodyPr wrap="square" rtlCol="0">
            <a:spAutoFit/>
          </a:bodyPr>
          <a:lstStyle/>
          <a:p>
            <a:endParaRPr lang="en-US" sz="2800" dirty="0">
              <a:latin typeface="+mj-lt"/>
            </a:endParaRPr>
          </a:p>
          <a:p>
            <a:pPr marL="457200" indent="-457200">
              <a:buClr>
                <a:srgbClr val="006666"/>
              </a:buClr>
              <a:buFont typeface="Wingdings" panose="05000000000000000000" pitchFamily="2" charset="2"/>
              <a:buChar char="Ø"/>
            </a:pPr>
            <a:r>
              <a:rPr lang="en-US" sz="2800" dirty="0"/>
              <a:t>LABOR REDISTRIBUTIONS must be completed by </a:t>
            </a:r>
            <a:r>
              <a:rPr lang="en-US" sz="2800" b="1" dirty="0"/>
              <a:t>5:00 p.m. July 7</a:t>
            </a:r>
            <a:r>
              <a:rPr lang="en-US" sz="2800" dirty="0"/>
              <a:t>.</a:t>
            </a:r>
          </a:p>
          <a:p>
            <a:pPr>
              <a:buClr>
                <a:srgbClr val="006666"/>
              </a:buClr>
            </a:pPr>
            <a:endParaRPr lang="en-US" sz="2800" dirty="0">
              <a:latin typeface="+mj-lt"/>
            </a:endParaRPr>
          </a:p>
          <a:p>
            <a:pPr marL="457200" indent="-457200">
              <a:buClr>
                <a:srgbClr val="006666"/>
              </a:buClr>
              <a:buFont typeface="Wingdings" panose="05000000000000000000" pitchFamily="2" charset="2"/>
              <a:buChar char="Ø"/>
            </a:pPr>
            <a:r>
              <a:rPr lang="en-US" sz="2800" dirty="0"/>
              <a:t>LABOR REDISTRIBUTIONS access is removed from </a:t>
            </a:r>
            <a:r>
              <a:rPr lang="en-US" sz="2800" b="1" dirty="0"/>
              <a:t>5:01 p.m. July 7 </a:t>
            </a:r>
            <a:r>
              <a:rPr lang="en-US" sz="2800" b="1" dirty="0">
                <a:latin typeface="+mj-lt"/>
              </a:rPr>
              <a:t>to 8:00 a.m. July 18.</a:t>
            </a:r>
            <a:endParaRPr lang="en-US" sz="2800" dirty="0">
              <a:latin typeface="+mj-lt"/>
            </a:endParaRPr>
          </a:p>
          <a:p>
            <a:pPr>
              <a:buClr>
                <a:srgbClr val="006666"/>
              </a:buClr>
            </a:pPr>
            <a:endParaRPr lang="en-US" sz="2800" dirty="0">
              <a:latin typeface="+mj-lt"/>
            </a:endParaRPr>
          </a:p>
        </p:txBody>
      </p:sp>
    </p:spTree>
    <p:extLst>
      <p:ext uri="{BB962C8B-B14F-4D97-AF65-F5344CB8AC3E}">
        <p14:creationId xmlns:p14="http://schemas.microsoft.com/office/powerpoint/2010/main" val="1004562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6B8849D0A22F42A64D4DB96FACD76B" ma:contentTypeVersion="14" ma:contentTypeDescription="Create a new document." ma:contentTypeScope="" ma:versionID="5f3e3ad37a7a168c7814e2a44d781923">
  <xsd:schema xmlns:xsd="http://www.w3.org/2001/XMLSchema" xmlns:xs="http://www.w3.org/2001/XMLSchema" xmlns:p="http://schemas.microsoft.com/office/2006/metadata/properties" xmlns:ns2="6a873026-5116-46fc-bfe1-be41dcc44d86" xmlns:ns3="9642ac99-028c-4360-98c1-d24811ac8000" targetNamespace="http://schemas.microsoft.com/office/2006/metadata/properties" ma:root="true" ma:fieldsID="5d5cdaf6edadc4887767aa393557b486" ns2:_="" ns3:_="">
    <xsd:import namespace="6a873026-5116-46fc-bfe1-be41dcc44d86"/>
    <xsd:import namespace="9642ac99-028c-4360-98c1-d24811ac8000"/>
    <xsd:element name="properties">
      <xsd:complexType>
        <xsd:sequence>
          <xsd:element name="documentManagement">
            <xsd:complexType>
              <xsd:all>
                <xsd:element ref="ns2:Clinical"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73026-5116-46fc-bfe1-be41dcc44d86" elementFormDefault="qualified">
    <xsd:import namespace="http://schemas.microsoft.com/office/2006/documentManagement/types"/>
    <xsd:import namespace="http://schemas.microsoft.com/office/infopath/2007/PartnerControls"/>
    <xsd:element name="Clinical" ma:index="8" nillable="true" ma:displayName="Clinical" ma:format="DateOnly" ma:internalName="Clinical">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42ac99-028c-4360-98c1-d24811ac8000"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linical xmlns="6a873026-5116-46fc-bfe1-be41dcc44d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569893-3AA6-4480-B810-27ADA2976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73026-5116-46fc-bfe1-be41dcc44d86"/>
    <ds:schemaRef ds:uri="9642ac99-028c-4360-98c1-d24811ac80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2C93E-3A03-4C87-A035-580D31500C17}">
  <ds:schemaRefs>
    <ds:schemaRef ds:uri="http://purl.org/dc/terms/"/>
    <ds:schemaRef ds:uri="http://schemas.microsoft.com/office/infopath/2007/PartnerControls"/>
    <ds:schemaRef ds:uri="http://purl.org/dc/elements/1.1/"/>
    <ds:schemaRef ds:uri="6a873026-5116-46fc-bfe1-be41dcc44d86"/>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9642ac99-028c-4360-98c1-d24811ac8000"/>
    <ds:schemaRef ds:uri="http://purl.org/dc/dcmitype/"/>
  </ds:schemaRefs>
</ds:datastoreItem>
</file>

<file path=customXml/itemProps3.xml><?xml version="1.0" encoding="utf-8"?>
<ds:datastoreItem xmlns:ds="http://schemas.openxmlformats.org/officeDocument/2006/customXml" ds:itemID="{E8F7A6AA-A9A7-474B-A459-97CD597C09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UNM Brand Template 3</Template>
  <TotalTime>1020</TotalTime>
  <Words>856</Words>
  <Application>Microsoft Office PowerPoint</Application>
  <PresentationFormat>On-screen Show (16:9)</PresentationFormat>
  <Paragraphs>145</Paragraphs>
  <Slides>24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Black</vt:lpstr>
      <vt:lpstr>Calibri</vt:lpstr>
      <vt:lpstr>Google Sans</vt:lpstr>
      <vt:lpstr>Times New Roman</vt:lpstr>
      <vt:lpstr>Wingdings</vt:lpstr>
      <vt:lpstr>Wingdings 2</vt:lpstr>
      <vt:lpstr>Wingdings 3</vt:lpstr>
      <vt:lpstr>UNM Power Point Template</vt:lpstr>
      <vt:lpstr> Key Dates &amp; Information  for FY25 Year End Close</vt:lpstr>
      <vt:lpstr>Tips for Meeting PCard Deadlines</vt:lpstr>
      <vt:lpstr>Tips for Meeting PCard Deadlines</vt:lpstr>
      <vt:lpstr>Pcard Deadlines</vt:lpstr>
      <vt:lpstr>Pcard Reminders</vt:lpstr>
      <vt:lpstr>Chrome River</vt:lpstr>
      <vt:lpstr>Tips for Meeting CR Deadlines</vt:lpstr>
      <vt:lpstr>PowerPoint Presentation</vt:lpstr>
      <vt:lpstr>PHAREDS Deadlines</vt:lpstr>
      <vt:lpstr>LoboMart Deadlines</vt:lpstr>
      <vt:lpstr>NSAR Billing Deadlines</vt:lpstr>
      <vt:lpstr>Year-End Recap</vt:lpstr>
      <vt:lpstr>Department Deadlines by Date</vt:lpstr>
      <vt:lpstr>Department Deadlines by Date</vt:lpstr>
      <vt:lpstr>Department Deadlines by Date</vt:lpstr>
      <vt:lpstr>Additional Year-end Close Tasks</vt:lpstr>
      <vt:lpstr>Finding the Approval Status of Chrome River Expense/Invoice Reports </vt:lpstr>
      <vt:lpstr>Finding Approval Status</vt:lpstr>
      <vt:lpstr>Finding Approval Status</vt:lpstr>
      <vt:lpstr>How to Filter Open Approval Report</vt:lpstr>
      <vt:lpstr>Reporting Filter Options –Part 1</vt:lpstr>
      <vt:lpstr>Reporting Filter Options –Part 2</vt:lpstr>
      <vt:lpstr>Export Data Set for Analysis</vt:lpstr>
      <vt:lpstr>Final Tip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Ethan Gregory Rule</dc:creator>
  <cp:lastModifiedBy>Joyce L Chavez</cp:lastModifiedBy>
  <cp:revision>123</cp:revision>
  <cp:lastPrinted>2016-02-15T22:48:54Z</cp:lastPrinted>
  <dcterms:created xsi:type="dcterms:W3CDTF">2017-06-20T14:33:50Z</dcterms:created>
  <dcterms:modified xsi:type="dcterms:W3CDTF">2025-06-05T15:09:57Z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0x010100CF6B8849D0A22F42A64D4DB96FACD76B</vt:lpwstr>
  </property>
  <property fmtid="{D5CDD505-2E9C-101B-9397-08002B2CF9AE}" pid="3" name="Order">
    <vt:r8>739000</vt:r8>
  </property>
</Properties>
</file>